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5"/>
  </p:notesMasterIdLst>
  <p:sldIdLst>
    <p:sldId id="256" r:id="rId2"/>
    <p:sldId id="258" r:id="rId3"/>
    <p:sldId id="261" r:id="rId4"/>
    <p:sldId id="259" r:id="rId5"/>
    <p:sldId id="270" r:id="rId6"/>
    <p:sldId id="272" r:id="rId7"/>
    <p:sldId id="260" r:id="rId8"/>
    <p:sldId id="271" r:id="rId9"/>
    <p:sldId id="273" r:id="rId10"/>
    <p:sldId id="257" r:id="rId11"/>
    <p:sldId id="262" r:id="rId12"/>
    <p:sldId id="263" r:id="rId13"/>
    <p:sldId id="26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234" autoAdjust="0"/>
  </p:normalViewPr>
  <p:slideViewPr>
    <p:cSldViewPr snapToGrid="0">
      <p:cViewPr varScale="1">
        <p:scale>
          <a:sx n="61" d="100"/>
          <a:sy n="61" d="100"/>
        </p:scale>
        <p:origin x="10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ABF07-A856-45E9-931F-95596D215A59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52B32-FE86-4D91-8BFD-9FDE930CF0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91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164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558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433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la frontière entre le continuum (on a toujours des repères culturels) et la nouveauté (les axes sont beaucoup plus précis et plus nombreux pour le collège)</a:t>
            </a:r>
          </a:p>
          <a:p>
            <a:r>
              <a:rPr lang="fr-FR" dirty="0"/>
              <a:t>Préciser que : </a:t>
            </a:r>
            <a:endParaRPr lang="fr-FR" dirty="0">
              <a:sym typeface="Wingdings" panose="05000000000000000000" pitchFamily="2" charset="2"/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Il y a une progressivité dans les repères culturels entre les axes de chaque niveau</a:t>
            </a:r>
          </a:p>
          <a:p>
            <a:pPr marL="171450" indent="-1714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Certains axes du lycée ont « glissé » vers le collège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797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064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71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E52B32-FE86-4D91-8BFD-9FDE930CF04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53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58BDD-5978-43B9-A5C1-41A4D47C1B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ADB12F-D74A-45BF-9903-94F00DF35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7C0355-569B-4527-839C-7EDF2EFA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E2BC65-C73E-48DD-99B2-F33CB3250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78BC38-A6BA-4E9D-9ADC-D74C15545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35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2F4F8B-487B-4D1E-8E03-3F7E49673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BDA40F-A583-46C7-A528-1CC530328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F45125-89A3-4376-83D7-A64EB958E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8C5DA6-19A9-455F-BAA9-A4947CBAB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343AD9-D45D-4731-87BF-9F579CD6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67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72B538A-9D2B-4509-86D0-87E672BAE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352FD5-D7D6-470D-A920-5E2B569991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A188BA-DEED-4F18-81FF-9C14F2134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DE36E1-427A-4593-AA17-1FC6146A8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F0FB8A-E538-4CA8-937C-4518F6424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61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B77C90-48C8-4485-B882-DC61F95B6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057E0D-9066-431C-84E7-EAA98EAE5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6540BB-35C6-4759-940D-8FF65B284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D603AB-F10B-4E6E-B1B0-363751D50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15A40A-BC92-4678-A521-767CF595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969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12BB04-C808-42C1-8E3C-BEC9973F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6A312A-25F2-4815-BDB3-C57AF470F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863BE5-CB2D-46B5-B027-DCEC65EE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4D9E8B-E36C-4F60-A4F6-80319F40B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3CDD02-CB62-4607-9F95-588B8AC64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64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3768A-A6DE-47AE-A364-4DA9D2A2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A5EEFF-CCE6-4AE4-B8A3-15638E6B6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74D464-E76F-4903-8F63-835B58D58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272C0F-9F9F-44CC-898C-C84D3CB9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344C9A-592C-406A-9548-B74FD385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08CD01-8D75-4ED2-ABD8-82B35FBC5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45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E223BF-26D4-4A94-B843-0323A2F5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4E9A82-DAC4-478E-AA32-BB6D234CD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C0A9DC-1317-4DD5-8C58-32D21F480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9452B4-CFE8-4479-86F1-EFBCA3E96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27F4208-99DD-4CEF-B53F-FDF565EE4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9267906-8336-4490-9858-E1702A082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46E20F7-3133-49D4-AA50-937C1B5B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6356863-74D1-4A61-ACEC-893217A01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99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A87AA2-12E5-4C6E-845C-EB54CC562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071E6C-B79D-447D-ADEC-1767A92B6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CE64E9-2204-4243-B6FE-94647C42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C296A6-892C-4C25-A647-13BAF9FE6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60BADF-5AFC-4E61-A379-C182ACFB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6158277-37FB-4A4A-9ED2-C400F073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0833E7-6314-4D9C-822C-719DB3BD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53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0E432-81C5-4FC4-946D-A48D0A7C8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0AD810-44DB-4009-B699-ED0C2C736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5C6171-6A9C-48B0-B1E7-8B6422FC6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20683A-B340-4BA3-8D12-76FED77D8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F22D0F-6013-46A6-A454-D7AF88359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CDD240-2806-4889-A336-75AC8114E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9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4F82AE-647C-4663-B3E4-CDCE42C0D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38A02D3-6643-4A85-A0EA-3C0F2FB21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47E5FC-1AC9-48E6-995C-5F5EF25BD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588D7A-036F-43EF-A568-93F5E542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E6AC57-F65C-4581-B8BA-86955623F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50A6A-DBBC-4AA4-8C08-2ED866F6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19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1524B62-45F3-40C3-BE8A-BB1EFD5CE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F88AC4-372C-4156-977A-922A0025A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E24AED-344E-4F57-9335-E6F8606FB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09C81-242D-4824-BA8C-E43571AF0FBF}" type="datetimeFigureOut">
              <a:rPr lang="fr-FR" smtClean="0"/>
              <a:t>09/06/2026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F5BC50-D1AA-4BAD-B0C6-1F3954A7D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DE94F9-A9A9-41D2-A4FE-16E938ED15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C4170-5734-4E15-87CB-CDD49EDAC4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12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gouv.fr/bo/2025/Hebdo22/MENE2504621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scol.education.fr/document/65260/downloa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duscol.education.fr/document/65289/downloa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C6B878-1B9A-4288-BB59-079F6E034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251" y="391510"/>
            <a:ext cx="8825658" cy="3329581"/>
          </a:xfrm>
        </p:spPr>
        <p:txBody>
          <a:bodyPr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NOUVEAUX PROGRAMMES DE LV-PORTUGAIS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E9C8D4-00FB-42E8-B988-5A2CEE459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7349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BO n° 22 du 29 mai </a:t>
            </a:r>
            <a:endParaRPr lang="fr-FR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Annexes 20 et 21 pour le portugais au collège et au lycée</a:t>
            </a:r>
          </a:p>
        </p:txBody>
      </p:sp>
    </p:spTree>
    <p:extLst>
      <p:ext uri="{BB962C8B-B14F-4D97-AF65-F5344CB8AC3E}">
        <p14:creationId xmlns:p14="http://schemas.microsoft.com/office/powerpoint/2010/main" val="86119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50715E-3B9F-4799-9295-8C2535F1C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59999"/>
            <a:ext cx="10515600" cy="720000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Mise en application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5C650B-630E-47AB-BF99-943B2E1E4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3587" y="2351087"/>
            <a:ext cx="8124825" cy="21558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R25 pour la 6</a:t>
            </a:r>
            <a:r>
              <a:rPr lang="fr-F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et la 2</a:t>
            </a:r>
            <a:r>
              <a:rPr lang="fr-F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nde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R26 pour la 5</a:t>
            </a:r>
            <a:r>
              <a:rPr lang="fr-F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et le cycle terminal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R27 pour la 4</a:t>
            </a:r>
            <a:r>
              <a:rPr lang="fr-F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R28 pour la 3</a:t>
            </a:r>
            <a:r>
              <a:rPr lang="fr-FR" sz="3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391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D7A144BA-1671-4FAC-BF1E-0E79BC22D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9169" y="595033"/>
            <a:ext cx="5083048" cy="56122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F2C8AD2-E3CA-4CC8-A7F7-8D65EE110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3621" y="1497067"/>
            <a:ext cx="9224757" cy="456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02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3EE85C3-BEA3-4BFD-9BF0-E7B9F36067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235" y="798785"/>
            <a:ext cx="10800704" cy="539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95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C557DA-BC09-4D74-AE4E-8A2AE838C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0000"/>
            <a:ext cx="10515600" cy="720000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89E11F-D615-4AFB-A3A4-68AB0D3E2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7687"/>
            <a:ext cx="10515600" cy="3222625"/>
          </a:xfrm>
        </p:spPr>
        <p:txBody>
          <a:bodyPr>
            <a:normAutofit/>
          </a:bodyPr>
          <a:lstStyle/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L’élaboration de la séquence est dictée par la problématique, l’objet d’étude</a:t>
            </a:r>
          </a:p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Définition d’objectifs en termes de réflexion, de découverte culturelle et  de communication</a:t>
            </a:r>
          </a:p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Approche actionnelle réaffirmée</a:t>
            </a:r>
          </a:p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Coopération et entraide</a:t>
            </a:r>
          </a:p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Entraîner avant d’évaluer (positionner les élèves)</a:t>
            </a:r>
          </a:p>
          <a:p>
            <a:pPr marL="360000" indent="-360000" algn="just">
              <a:lnSpc>
                <a:spcPct val="11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452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59A2B2-CD2C-49E5-AD60-4B0A6D2D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0000"/>
            <a:ext cx="10515600" cy="733425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Les objectifs des nouveaux programmes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7A2E89-A948-E25C-01A3-6687572CD733}"/>
              </a:ext>
            </a:extLst>
          </p:cNvPr>
          <p:cNvSpPr txBox="1"/>
          <p:nvPr/>
        </p:nvSpPr>
        <p:spPr>
          <a:xfrm>
            <a:off x="1758043" y="2090172"/>
            <a:ext cx="86759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 algn="just">
              <a:buFont typeface="Calibri" panose="020F0502020204030204" pitchFamily="34" charset="0"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Définir des objectifs annuels précis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: aider les équipes à structurer leur enseignement</a:t>
            </a:r>
          </a:p>
          <a:p>
            <a:pPr marL="360000" indent="-360000" algn="just">
              <a:buFont typeface="Calibri" panose="020F0502020204030204" pitchFamily="34" charset="0"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Eviter le piétinement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: assurer une progression constante dans l’apprentissage</a:t>
            </a:r>
          </a:p>
          <a:p>
            <a:pPr marL="360000" indent="-360000" algn="just">
              <a:buFont typeface="Calibri" panose="020F0502020204030204" pitchFamily="34" charset="0"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Prévenir la lassitude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: renouveler l’intérêt des élèves pour les langues vivantes</a:t>
            </a:r>
          </a:p>
        </p:txBody>
      </p:sp>
    </p:spTree>
    <p:extLst>
      <p:ext uri="{BB962C8B-B14F-4D97-AF65-F5344CB8AC3E}">
        <p14:creationId xmlns:p14="http://schemas.microsoft.com/office/powerpoint/2010/main" val="31950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1F20C0-8499-4EB7-9162-E2579536D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0000"/>
            <a:ext cx="10515600" cy="733425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 préambule commun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290941-34B7-4956-B4CA-8AA1930C7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1788"/>
            <a:ext cx="10515600" cy="4891087"/>
          </a:xfrm>
        </p:spPr>
        <p:txBody>
          <a:bodyPr>
            <a:noAutofit/>
          </a:bodyPr>
          <a:lstStyle/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A toutes les langues / à  tous les niveaux (collège et lycée) / à la LVA, LVB et LVC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Des programmes adossés au CECRL « faire acquérir à l’élève des compétences linguistiques solides, une compréhension culturelle approfondie, et un esprit critique affiné »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Des activités langagières indissociables les unes des autres avec un rappel de la place de la médiation « à l’intersection de la production et de la réception »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Formation du citoyen éclairé (esprit critique)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Langue et culture : un apprentissage indissociable, « cœur de la didactique des langues vivantes »</a:t>
            </a:r>
          </a:p>
          <a:p>
            <a:pPr marL="360000" indent="-360000" algn="just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sz="2600">
                <a:latin typeface="Arial" panose="020B0604020202020204" pitchFamily="34" charset="0"/>
                <a:cs typeface="Arial" panose="020B0604020202020204" pitchFamily="34" charset="0"/>
              </a:rPr>
              <a:t>Les langues, une 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fenêtre ouverte sur le monde</a:t>
            </a:r>
          </a:p>
        </p:txBody>
      </p:sp>
    </p:spTree>
    <p:extLst>
      <p:ext uri="{BB962C8B-B14F-4D97-AF65-F5344CB8AC3E}">
        <p14:creationId xmlns:p14="http://schemas.microsoft.com/office/powerpoint/2010/main" val="2768899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E04A1EF-A4F7-4519-83BC-2A809DDD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657" y="2065341"/>
            <a:ext cx="10515600" cy="993169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 nouveautés dans un continuum </a:t>
            </a:r>
          </a:p>
        </p:txBody>
      </p:sp>
    </p:spTree>
    <p:extLst>
      <p:ext uri="{BB962C8B-B14F-4D97-AF65-F5344CB8AC3E}">
        <p14:creationId xmlns:p14="http://schemas.microsoft.com/office/powerpoint/2010/main" val="1669858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60E76F-2DD2-1CE3-0A98-D71758769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061" y="1590070"/>
            <a:ext cx="11128917" cy="4907930"/>
          </a:xfrm>
        </p:spPr>
        <p:txBody>
          <a:bodyPr>
            <a:normAutofit fontScale="62500" lnSpcReduction="20000"/>
          </a:bodyPr>
          <a:lstStyle/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Une démarche actionnelle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confortée : « agir avec langue, s’engager et se construire avec elle »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projet pédagogique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qui englobe la notion de tâche finale et renforce « la notion de cheminement jusqu’à atteindre les objectifs d’apprentissage »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Veiller à l’appropriation par les élèves des 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objectifs et étapes de la séance et de la séquence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: « chaque élève doit comprendre le sens des activités proposées et ce qui est attendu de lui à chaque étape, en termes de réalisations ou de productions »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Varier les modalités de travail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(travail individuel, en binômes, en groupes ou en séance plénière) : « favoriser le travail coopératif » et « interagir avec la langue en évitant le recours systématique à un questionnement écrit ou oral » 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Entraîner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« à l’acquisition de stratégies transférables telles que la mémorisation, l’inférence, la planification, la compensation, la vérification et l’autocorrection, la prise de parole, l’entraide et la coopération »</a:t>
            </a:r>
          </a:p>
          <a:p>
            <a:pPr marL="360000" indent="-360000" algn="just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et évaluer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: « Il est essentiel de proposer des évaluations régulières et de différentes natures (diagnostiques, formatives, sommatives) afin que l’élève prenne conscience de ses réussites, de ses progrès et de ses besoins »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70C8201-4C00-54C1-629B-4703E03DC3C3}"/>
              </a:ext>
            </a:extLst>
          </p:cNvPr>
          <p:cNvSpPr txBox="1"/>
          <p:nvPr/>
        </p:nvSpPr>
        <p:spPr>
          <a:xfrm>
            <a:off x="857479" y="88109"/>
            <a:ext cx="10477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 approches pédagogiques réaffirmées</a:t>
            </a:r>
          </a:p>
        </p:txBody>
      </p:sp>
    </p:spTree>
    <p:extLst>
      <p:ext uri="{BB962C8B-B14F-4D97-AF65-F5344CB8AC3E}">
        <p14:creationId xmlns:p14="http://schemas.microsoft.com/office/powerpoint/2010/main" val="86305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00B2B-FF1F-DAC7-6E52-365CFE251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0000"/>
            <a:ext cx="10515600" cy="733425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 continuum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0B82DD9-2354-94A9-3834-5A08702CE489}"/>
              </a:ext>
            </a:extLst>
          </p:cNvPr>
          <p:cNvSpPr txBox="1"/>
          <p:nvPr/>
        </p:nvSpPr>
        <p:spPr>
          <a:xfrm>
            <a:off x="1273629" y="2090172"/>
            <a:ext cx="964474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indent="-360000" algn="just">
              <a:buFontTx/>
              <a:buChar char="-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Dans la continuité des repères annuels de progression et des attendus de fin d’année :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des exemples concrets de productions et de formulations</a:t>
            </a:r>
          </a:p>
          <a:p>
            <a:pPr algn="just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000" indent="-360000" algn="just">
              <a:buFontTx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Des axes culturels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, qu’il est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possible de croiser au travers d’une problématique commune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 Il n’y a pas d’ordre de traitement des axes</a:t>
            </a:r>
          </a:p>
        </p:txBody>
      </p:sp>
    </p:spTree>
    <p:extLst>
      <p:ext uri="{BB962C8B-B14F-4D97-AF65-F5344CB8AC3E}">
        <p14:creationId xmlns:p14="http://schemas.microsoft.com/office/powerpoint/2010/main" val="3971908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84BD492-74FD-4AB5-ACA9-14A1C8813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09153"/>
              </p:ext>
            </p:extLst>
          </p:nvPr>
        </p:nvGraphicFramePr>
        <p:xfrm>
          <a:off x="530773" y="924910"/>
          <a:ext cx="11529851" cy="5856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7031">
                  <a:extLst>
                    <a:ext uri="{9D8B030D-6E8A-4147-A177-3AD203B41FA5}">
                      <a16:colId xmlns:a16="http://schemas.microsoft.com/office/drawing/2014/main" val="3210790774"/>
                    </a:ext>
                  </a:extLst>
                </a:gridCol>
                <a:gridCol w="1547310">
                  <a:extLst>
                    <a:ext uri="{9D8B030D-6E8A-4147-A177-3AD203B41FA5}">
                      <a16:colId xmlns:a16="http://schemas.microsoft.com/office/drawing/2014/main" val="3159986296"/>
                    </a:ext>
                  </a:extLst>
                </a:gridCol>
                <a:gridCol w="1547310">
                  <a:extLst>
                    <a:ext uri="{9D8B030D-6E8A-4147-A177-3AD203B41FA5}">
                      <a16:colId xmlns:a16="http://schemas.microsoft.com/office/drawing/2014/main" val="2811716148"/>
                    </a:ext>
                  </a:extLst>
                </a:gridCol>
                <a:gridCol w="1547310">
                  <a:extLst>
                    <a:ext uri="{9D8B030D-6E8A-4147-A177-3AD203B41FA5}">
                      <a16:colId xmlns:a16="http://schemas.microsoft.com/office/drawing/2014/main" val="358508397"/>
                    </a:ext>
                  </a:extLst>
                </a:gridCol>
                <a:gridCol w="1548135">
                  <a:extLst>
                    <a:ext uri="{9D8B030D-6E8A-4147-A177-3AD203B41FA5}">
                      <a16:colId xmlns:a16="http://schemas.microsoft.com/office/drawing/2014/main" val="3565946652"/>
                    </a:ext>
                  </a:extLst>
                </a:gridCol>
                <a:gridCol w="1547310">
                  <a:extLst>
                    <a:ext uri="{9D8B030D-6E8A-4147-A177-3AD203B41FA5}">
                      <a16:colId xmlns:a16="http://schemas.microsoft.com/office/drawing/2014/main" val="3517455896"/>
                    </a:ext>
                  </a:extLst>
                </a:gridCol>
                <a:gridCol w="1547310">
                  <a:extLst>
                    <a:ext uri="{9D8B030D-6E8A-4147-A177-3AD203B41FA5}">
                      <a16:colId xmlns:a16="http://schemas.microsoft.com/office/drawing/2014/main" val="3070371954"/>
                    </a:ext>
                  </a:extLst>
                </a:gridCol>
                <a:gridCol w="1548135">
                  <a:extLst>
                    <a:ext uri="{9D8B030D-6E8A-4147-A177-3AD203B41FA5}">
                      <a16:colId xmlns:a16="http://schemas.microsoft.com/office/drawing/2014/main" val="2658216442"/>
                    </a:ext>
                  </a:extLst>
                </a:gridCol>
              </a:tblGrid>
              <a:tr h="305077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6</a:t>
                      </a:r>
                      <a:r>
                        <a:rPr lang="fr-FR" sz="1100" baseline="300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5</a:t>
                      </a:r>
                      <a:r>
                        <a:rPr lang="fr-FR" sz="1100" baseline="300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4</a:t>
                      </a:r>
                      <a:r>
                        <a:rPr lang="fr-FR" sz="1100" baseline="300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3</a:t>
                      </a:r>
                      <a:r>
                        <a:rPr lang="fr-FR" sz="1100" baseline="30000">
                          <a:effectLst/>
                        </a:rPr>
                        <a:t>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2</a:t>
                      </a:r>
                      <a:r>
                        <a:rPr lang="fr-FR" sz="1100" baseline="30000">
                          <a:effectLst/>
                        </a:rPr>
                        <a:t>de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1</a:t>
                      </a:r>
                      <a:r>
                        <a:rPr lang="fr-FR" sz="1100" baseline="30000">
                          <a:effectLst/>
                        </a:rPr>
                        <a:t>ère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effectLst/>
                        </a:rPr>
                        <a:t>Term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7597024"/>
                  </a:ext>
                </a:extLst>
              </a:tr>
              <a:tr h="915230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Personnes et personnages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Portrait, autoportrait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 et société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la rencontre de l’autre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Représentation de soi et rapports à autrui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Identités et échanges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Espace privé et espace public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4330914"/>
                  </a:ext>
                </a:extLst>
              </a:tr>
              <a:tr h="915230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quotidien : vivre, jouer, apprendre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quotidien : lieux, rythmes, saisons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Voyages et exploration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Travailler hier, aujourd’hui, demain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Vivre entre générations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Diversité et inclusion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Territoire et mémoire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9655881"/>
                  </a:ext>
                </a:extLst>
              </a:tr>
              <a:tr h="610152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Pays et paysages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Ecole et loisirs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Villes, villages, quartiers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Voyages et migrations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passé dans le présent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 et pouvoir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Fictions et réalités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8021385"/>
                  </a:ext>
                </a:extLst>
              </a:tr>
              <a:tr h="915230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Imaginaire, contes et légendes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réel et l’imaginaire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Inventer, innover, créer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Langages et médias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Défis et transitions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Innovations scientifiques et responsabilité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Enjeux et formes de la communication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4079242"/>
                  </a:ext>
                </a:extLst>
              </a:tr>
              <a:tr h="915230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Arts et expression des sentiments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 langues, des lieux, des histoires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Langages et messages artistiques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Formes de l’engagement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Créer et recréer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L’être humain et la nature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Citoyenneté et mondes virtuels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2113693"/>
                  </a:ext>
                </a:extLst>
              </a:tr>
              <a:tr h="1220307">
                <a:tc>
                  <a:txBody>
                    <a:bodyPr/>
                    <a:lstStyle/>
                    <a:p>
                      <a:r>
                        <a:rPr lang="fr-FR" sz="1100">
                          <a:effectLst/>
                        </a:rPr>
                        <a:t>Axe 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Portugal</a:t>
                      </a:r>
                    </a:p>
                    <a:p>
                      <a:endParaRPr lang="fr-FR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 Brésil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L’Afrique lusophone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Héritages et défis d’avenir à relever dans le monde lusophone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Engagements citoyens dans le monde lusophone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Questionner les espaces lusophones pour appréhender la complexité du monde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81622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C2766A63-0C64-4FA8-9614-F4C308CDC307}"/>
              </a:ext>
            </a:extLst>
          </p:cNvPr>
          <p:cNvSpPr txBox="1"/>
          <p:nvPr/>
        </p:nvSpPr>
        <p:spPr>
          <a:xfrm>
            <a:off x="1668670" y="0"/>
            <a:ext cx="8584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Axes culturels</a:t>
            </a:r>
            <a:endParaRPr lang="fr-FR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051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50D24D-DAC9-403B-B49B-AB98F9256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59999"/>
            <a:ext cx="10515600" cy="720000"/>
          </a:xfrm>
        </p:spPr>
        <p:txBody>
          <a:bodyPr>
            <a:noAutofit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Les nouveautés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3768CBA-CF18-47A7-CFFF-69156C865E29}"/>
              </a:ext>
            </a:extLst>
          </p:cNvPr>
          <p:cNvSpPr txBox="1"/>
          <p:nvPr/>
        </p:nvSpPr>
        <p:spPr>
          <a:xfrm>
            <a:off x="783771" y="1485901"/>
            <a:ext cx="1062445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Calibri" panose="020F0502020204030204" pitchFamily="34" charset="0"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L’axe 6 (spécifique à la langue étudiée)</a:t>
            </a:r>
          </a:p>
          <a:p>
            <a:pPr marL="457200" indent="-457200" algn="just">
              <a:buFont typeface="Calibri" panose="020F0502020204030204" pitchFamily="34" charset="0"/>
              <a:buChar char="-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Une structuration identique pour chaque niveau de classe :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repères culturels, repères linguistiques.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Des exemples concrets pour chaque composante linguistique (phonologie et prosodie, lexique, grammaire)</a:t>
            </a:r>
          </a:p>
          <a:p>
            <a:pPr marL="457200" indent="-457200" algn="just">
              <a:buFont typeface="Calibri" panose="020F0502020204030204" pitchFamily="34" charset="0"/>
              <a:buChar char="-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Des objets d’étude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pour chaque axe culturel qui viennent proposer un ancrage culturel dans chaque langue : ils ne sont pas obligatoires et sont explicités dans des documents ressources sur Eduscol (« Exemples pour la mise en œuvre des programmes ») :</a:t>
            </a:r>
          </a:p>
          <a:p>
            <a:pPr marL="457200" indent="-457200" algn="just">
              <a:buFont typeface="Calibri" panose="020F0502020204030204" pitchFamily="34" charset="0"/>
              <a:buChar char="-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Pour le collège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Pour le lycée GT</a:t>
            </a: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83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864F3-3A61-4E85-9255-704644A20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sur les repères linguistiques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AB9CC4-4FC4-401B-9471-9C81251C7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Présentation par activité langagière (3 domaines (réception, production et interaction) selon un schéma commun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« Ce que sait faire l’élève » : descripteurs du CECRL pour 2 niveaux (A1 et A1+ pour la classe de 6</a:t>
            </a:r>
            <a:r>
              <a:rPr lang="fr-FR" baseline="30000" dirty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« Ce que peut mobiliser l’élève » → explicitation de stratégies cognitives d’apprentissage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« Des actes langagiers », illustrés par des exemples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« Des outils linguistiques » déclinés selon 3 domaines :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phonologie et prosodie, lexique et grammaire,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en lien avec les axes culturels</a:t>
            </a:r>
          </a:p>
          <a:p>
            <a:pPr marL="0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2207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1003</Words>
  <Application>Microsoft Office PowerPoint</Application>
  <PresentationFormat>Grand écran</PresentationFormat>
  <Paragraphs>119</Paragraphs>
  <Slides>13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Times New Roman</vt:lpstr>
      <vt:lpstr>Wingdings</vt:lpstr>
      <vt:lpstr>Thème Office</vt:lpstr>
      <vt:lpstr>NOUVEAUX PROGRAMMES DE LV-PORTUGAIS</vt:lpstr>
      <vt:lpstr>Les objectifs des nouveaux programmes</vt:lpstr>
      <vt:lpstr>Un préambule commun</vt:lpstr>
      <vt:lpstr>Des nouveautés dans un continuum </vt:lpstr>
      <vt:lpstr>Présentation PowerPoint</vt:lpstr>
      <vt:lpstr>Le continuum</vt:lpstr>
      <vt:lpstr>Présentation PowerPoint</vt:lpstr>
      <vt:lpstr>Les nouveautés</vt:lpstr>
      <vt:lpstr>Focus sur les repères linguistiques   </vt:lpstr>
      <vt:lpstr>Mise en application</vt:lpstr>
      <vt:lpstr>Présentation PowerPoint</vt:lpstr>
      <vt:lpstr>Présentation PowerPoint</vt:lpstr>
      <vt:lpstr>En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NOUVEAUX PROGRAMMES DE LV</dc:title>
  <dc:creator>Sesboue Elisabeth</dc:creator>
  <cp:lastModifiedBy>Luis Miguel DE OLIVEIRA</cp:lastModifiedBy>
  <cp:revision>42</cp:revision>
  <dcterms:created xsi:type="dcterms:W3CDTF">2025-02-18T17:06:07Z</dcterms:created>
  <dcterms:modified xsi:type="dcterms:W3CDTF">2026-06-09T12:27:45Z</dcterms:modified>
</cp:coreProperties>
</file>