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IQrg5YQ7Xw7uEIFj5U4vQ==" hashData="FAQ91Ajp6yfzNj37ezz6y4CAVylvDzdSmwxNBrWdOvPSFi6GbkeoMLJOZ1dyldkfI/2cQmOSa+4wqLh32uW64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91"/>
    <p:restoredTop sz="77483"/>
  </p:normalViewPr>
  <p:slideViewPr>
    <p:cSldViewPr snapToGrid="0">
      <p:cViewPr varScale="1">
        <p:scale>
          <a:sx n="93" d="100"/>
          <a:sy n="93" d="100"/>
        </p:scale>
        <p:origin x="568" y="200"/>
      </p:cViewPr>
      <p:guideLst/>
    </p:cSldViewPr>
  </p:slideViewPr>
  <p:notesTextViewPr>
    <p:cViewPr>
      <p:scale>
        <a:sx n="60" d="100"/>
        <a:sy n="6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6D536-A537-B945-B644-02334E932D6C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2A782-6733-1545-AD05-5B3A30DC5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05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jeu peut être utilisé en milieu de séquence juste après avoir étudié les 2 régimes totalitaires ou en fin de séquence si l’on veut travailler sur l’ensemble du chapitre.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sujets sont différenciés. Selon ses objectifs l’enseignant peut tous les utiliser ou n’en donner que 2 ou même 1 seul à l’ensemble de la classe.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2A782-6733-1545-AD05-5B3A30DC5FF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77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Police système Courant"/>
              <a:buChar char="▷"/>
            </a:pPr>
            <a:endParaRPr lang="fr-FR" dirty="0"/>
          </a:p>
          <a:p>
            <a:pPr marL="171450" indent="-171450">
              <a:buFont typeface="Police système Courant"/>
              <a:buChar char="▷"/>
            </a:pPr>
            <a:r>
              <a:rPr lang="fr-FR" dirty="0"/>
              <a:t>Leur distribuer le matériel une fois les groupes formés et le matériel préparé.</a:t>
            </a:r>
          </a:p>
          <a:p>
            <a:pPr marL="171450" indent="-171450">
              <a:buFont typeface="Police système Courant"/>
              <a:buChar char="▷"/>
            </a:pPr>
            <a:endParaRPr lang="fr-FR" dirty="0"/>
          </a:p>
          <a:p>
            <a:pPr marL="171450" indent="-171450">
              <a:buFont typeface="Police système Courant"/>
              <a:buChar char="▷"/>
            </a:pPr>
            <a:r>
              <a:rPr lang="fr-FR" dirty="0"/>
              <a:t>Leur indiquer que le sachet représente leur mémoire avec leurs connaissances et leurs savoir-faire en vrac sous forme de briques. </a:t>
            </a:r>
          </a:p>
          <a:p>
            <a:pPr marL="171450" indent="-171450">
              <a:buFont typeface="Police système Courant"/>
              <a:buChar char="▷"/>
            </a:pPr>
            <a:endParaRPr lang="fr-FR" dirty="0"/>
          </a:p>
          <a:p>
            <a:pPr marL="171450" indent="-171450">
              <a:buFont typeface="Police système Courant"/>
              <a:buChar char="▷"/>
            </a:pPr>
            <a:r>
              <a:rPr lang="fr-FR" dirty="0"/>
              <a:t>Préciser que les élèves n’ont pas le droit à leur cahier puisque tout le chapitre est intégré au jeu.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2A782-6733-1545-AD05-5B3A30DC5F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56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« L’objectif de cet exercice c’est que vous empariez de ces connaissances et ces points de méthode en les manipulant, comme dans un jeu de construction, pour réussir à construire un propos mettant en lumière votre sujet (d’où les symboles Projecteurs/Ampoules/Énergie/connectiques)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2A782-6733-1545-AD05-5B3A30DC5FF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00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atteindre son objectif : chaque groupe dispose d’un jeu de briques (rouges, bleues et vertes) sous forme de cartes et d’une fiche de groupe avec ses briques grises et un rappel des différentes étapes à accomplir.</a:t>
            </a:r>
          </a:p>
          <a:p>
            <a:endParaRPr lang="fr-FR" dirty="0"/>
          </a:p>
          <a:p>
            <a:pPr marL="171450" indent="-171450">
              <a:buFont typeface="Police système Courant"/>
              <a:buChar char="▷"/>
            </a:pPr>
            <a:r>
              <a:rPr lang="fr-FR" dirty="0"/>
              <a:t>Les briques grises (sur vos fiches) représentent vos coups de projecteur sur le sujet, c’est à dire vos grandes parties.</a:t>
            </a:r>
          </a:p>
          <a:p>
            <a:pPr marL="171450" indent="-171450">
              <a:buFont typeface="Police système Courant"/>
              <a:buChar char="▷"/>
            </a:pPr>
            <a:endParaRPr lang="fr-FR" dirty="0"/>
          </a:p>
          <a:p>
            <a:pPr marL="171450" indent="-171450">
              <a:buFont typeface="Police système Courant"/>
              <a:buChar char="▷"/>
            </a:pPr>
            <a:r>
              <a:rPr lang="fr-FR" dirty="0"/>
              <a:t>Pour éclairer suffisamment vos projecteurs ont besoin de nombreuses ampoules, c’est à dire des idées (briques rouges).</a:t>
            </a:r>
          </a:p>
          <a:p>
            <a:pPr marL="171450" indent="-171450">
              <a:buFont typeface="Police système Courant"/>
              <a:buChar char="▷"/>
            </a:pPr>
            <a:endParaRPr lang="fr-FR" dirty="0"/>
          </a:p>
          <a:p>
            <a:pPr marL="171450" indent="-171450">
              <a:buFont typeface="Police système Courant"/>
              <a:buChar char="▷"/>
            </a:pPr>
            <a:r>
              <a:rPr lang="fr-FR" dirty="0"/>
              <a:t>Pour que vos ampoules fonctionnent, elles ont besoin d’énergie c’est à dire de faits, de d’exemples, de développement pour leur donner du corps (briques bleues).</a:t>
            </a:r>
          </a:p>
          <a:p>
            <a:pPr marL="171450" indent="-171450">
              <a:buFont typeface="Police système Courant"/>
              <a:buChar char="▷"/>
            </a:pPr>
            <a:endParaRPr lang="fr-FR" dirty="0"/>
          </a:p>
          <a:p>
            <a:pPr marL="171450" indent="-171450">
              <a:buFont typeface="Police système Courant"/>
              <a:buChar char="▷"/>
            </a:pPr>
            <a:r>
              <a:rPr lang="fr-FR" dirty="0"/>
              <a:t>Pour que tout fonctionne en synergie comme un ensemble cohérent, il faut connecter grâce aux connecteurs logiques (briques vertes).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2A782-6733-1545-AD05-5B3A30DC5FF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358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différentes étapes du travail à accomplir durant la première heure (</a:t>
            </a:r>
            <a:r>
              <a:rPr lang="fr-FR" dirty="0" err="1"/>
              <a:t>détai</a:t>
            </a:r>
            <a:r>
              <a:rPr lang="fr-FR" dirty="0"/>
              <a:t> sur la fiche élève)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2A782-6733-1545-AD05-5B3A30DC5FF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14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deuxième séance est dédiée à la rédaction des paragraphes. L’enseignant circule et accompagne les élèves.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2A782-6733-1545-AD05-5B3A30DC5FF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071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jeu peut aussi servir à mieux comprendre les attentes de l’exercice. 3 situations sont présentées. Chaque groupe dispose d’un petit temps pour manipuler et </a:t>
            </a:r>
            <a:r>
              <a:rPr lang="fr-FR"/>
              <a:t>comprendre concrètement </a:t>
            </a:r>
            <a:r>
              <a:rPr lang="fr-FR" dirty="0"/>
              <a:t>en quoi elles sont problématiques.</a:t>
            </a:r>
          </a:p>
          <a:p>
            <a:endParaRPr lang="fr-FR" dirty="0"/>
          </a:p>
          <a:p>
            <a:r>
              <a:rPr lang="fr-FR" b="1" u="sng" dirty="0"/>
              <a:t>Mise en commun.</a:t>
            </a:r>
          </a:p>
          <a:p>
            <a:endParaRPr lang="fr-FR" dirty="0"/>
          </a:p>
          <a:p>
            <a:pPr marL="171450" indent="-171450">
              <a:buFont typeface="Police système Courant"/>
              <a:buChar char="▷"/>
            </a:pPr>
            <a:r>
              <a:rPr lang="fr-FR" dirty="0"/>
              <a:t>Situation 1 ➜ Uniquement les thèmes des paragraphes et des connecteurs = construction/rédaction impossible ou minimaliste et creuse ( = les élèves qui savent analyser un sujet mais n’ont ensuite aucune connaissance).</a:t>
            </a:r>
          </a:p>
          <a:p>
            <a:pPr marL="171450" indent="-171450">
              <a:buFont typeface="Police système Courant"/>
              <a:buChar char="▷"/>
            </a:pPr>
            <a:endParaRPr lang="fr-FR" dirty="0"/>
          </a:p>
          <a:p>
            <a:pPr marL="171450" indent="-171450">
              <a:buFont typeface="Police système Courant"/>
              <a:buChar char="▷"/>
            </a:pPr>
            <a:r>
              <a:rPr lang="fr-FR" dirty="0"/>
              <a:t>Situation 2 ➜ Uniquement les thèmes des paragraphes, des idées et des connecteurs = construction/rédaction possible mais très vague car cela manque de faits.</a:t>
            </a:r>
          </a:p>
          <a:p>
            <a:pPr marL="171450" indent="-171450">
              <a:buFont typeface="Police système Courant"/>
              <a:buChar char="▷"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 Courant"/>
              <a:buChar char="▷"/>
              <a:tabLst/>
              <a:defRPr/>
            </a:pPr>
            <a:r>
              <a:rPr lang="fr-FR" dirty="0"/>
              <a:t>Situation 2.1 ➜  Uniquement les thèmes des paragraphes, des exemples et des connecteurs = construction/rédaction possible effet « liste de course », le lecteur peine à comprendre ce qu’illustre cette liste d’exemples.</a:t>
            </a:r>
          </a:p>
          <a:p>
            <a:pPr marL="171450" indent="-171450">
              <a:buFont typeface="Police système Courant"/>
              <a:buChar char="▷"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 Courant"/>
              <a:buChar char="▷"/>
              <a:tabLst/>
              <a:defRPr/>
            </a:pPr>
            <a:r>
              <a:rPr lang="fr-FR" dirty="0"/>
              <a:t>Situation 3 ➜  Uniquement des idées, des exemples et des connecteurs = construction/rédaction possible mais le lecteur peine à comprendre ce que le propos expose car cela n’est pas dit explicitement.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2A782-6733-1545-AD05-5B3A30DC5FF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54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A6C54-78EF-97AC-DAA0-E921D14DD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91D746-B5D4-D810-02AE-85390D670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483D88-FC2A-2022-E8DF-46A9F285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A279-E13E-5846-871D-7D9490FFD261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BC55CF-8C97-5B3B-AA4C-8C191DE2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BAD722-7D24-CBBB-E04E-51E86B33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F1C-8779-DF45-913D-51E379CC0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44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2E59E0-1088-CE0A-823E-20350130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B05B8B-6FEE-16B7-4930-AC7A81C32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BC3CDA-57AF-FF74-E044-B12C48D0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A279-E13E-5846-871D-7D9490FFD261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34A37E-98DC-5479-EDC4-307EC648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B81FB2-BBB7-88C8-8B10-535644CA8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F1C-8779-DF45-913D-51E379CC0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15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51E52C-600F-54DC-4DED-5087F738C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42108F-6A84-849D-9E1D-AFB2E2385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016B4A-EF67-1018-4CE4-94E23728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A279-E13E-5846-871D-7D9490FFD261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28BB13-80BB-816A-3156-A1159BF6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5EB1C9-5A61-0F38-DFBB-39BC8483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F1C-8779-DF45-913D-51E379CC0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05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D5DEE-9CE3-8D73-8BDF-59F9B4F6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CE8FFA-9D07-3318-857D-161BE6AF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A34742-FA7C-91DC-2B7F-614EE82D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A279-E13E-5846-871D-7D9490FFD261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D31400-A4DA-40D0-732B-64D821AE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455DE-E73D-A202-02A5-ED89A813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F1C-8779-DF45-913D-51E379CC0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91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51E75-F438-F163-3108-8249CF70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639338-ACEC-2579-3742-93742AD56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8140E0-1E68-6C59-34A0-FF98D5C1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A279-E13E-5846-871D-7D9490FFD261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CE603F-D61B-FE2D-F9F2-9D30F4BC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91175D-3D8E-DBDC-4D1C-FCFC514C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F1C-8779-DF45-913D-51E379CC0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86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7C80E-5E13-0CF0-DF59-AF771641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5D9259-ADFB-8AFB-AC62-2D041A3D3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028AB1-1348-D690-5E8A-0A6EE36AE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F14CF6-B984-29D9-1A3C-25F19154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A279-E13E-5846-871D-7D9490FFD261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CD92A1-47E1-FF38-C92E-776008BC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CA42FD-6E89-41B9-A26C-AE98FF9C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F1C-8779-DF45-913D-51E379CC0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12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1F3FD8-533B-1523-E80F-2442EE65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EC2838-E72A-BEA1-3966-2574367E3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3C446E-127F-4CAE-3558-3DB7F3520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2E0365-3157-26B0-082F-9B4EE9CBF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D51E7E-AFEF-69C1-7A65-A420C5988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491721-09B0-5558-BDCC-EEDA7745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A279-E13E-5846-871D-7D9490FFD261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F4B343-4D9F-1AE5-0162-E5E1C339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9C579F9-3B83-6A0B-92DA-444AA7A6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F1C-8779-DF45-913D-51E379CC0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20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039ADB-96D2-1B00-B440-176C84AE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64F36B-41F3-F379-4B58-FE65E40F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A279-E13E-5846-871D-7D9490FFD261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BF96CE-97C5-193B-5067-BC7B5225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B603B1-1BE4-F1CA-E59F-F332E497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F1C-8779-DF45-913D-51E379CC0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61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222D7D-D4B9-D59F-3563-C5395F12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A279-E13E-5846-871D-7D9490FFD261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2A468D-4ACC-FD28-FED7-167B97A87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FDF41C-000F-5AAF-A78C-A3768B01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F1C-8779-DF45-913D-51E379CC0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0DFB4-613F-FD5A-404A-3A35F778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800D5-F9DB-6563-1B1B-9F61AEF94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895DED-D3EA-5DDA-2674-60B3FB3BD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B08B1F-6E0E-F9F0-CC67-A4570BD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A279-E13E-5846-871D-7D9490FFD261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F9D3B4-BB43-59BE-C49C-D650CD47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938E62-7E5F-3732-0B11-2325F0EB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F1C-8779-DF45-913D-51E379CC0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37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DE670-C20C-51BC-8F21-73FB819C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B7E549D-CF26-8FE5-640D-113F81814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885956-E459-47EB-2B49-8532B7ED8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35B116-8FB5-4C7E-D5AB-1BF42794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A279-E13E-5846-871D-7D9490FFD261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577331-CDBA-8A8E-DCE1-158C3287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8A8DF5-66DF-1B33-030E-D82B74CB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8F1C-8779-DF45-913D-51E379CC0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8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E045B2-2E53-4D07-A726-9CC5F64E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9E177E-D4C3-9CF3-8FDC-4DB0EAD2D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14E652-4BD4-6B73-57C3-6BDC531AA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A279-E13E-5846-871D-7D9490FFD261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7BCBD4-D78A-45D6-DCBF-CD1395787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84522B-EB0B-B4D9-2CEE-98021ED2E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8F1C-8779-DF45-913D-51E379CC0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3110C79-37B6-E42F-CD96-AAE3B2A61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5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8ADE84A-5FF6-E5D8-7EB8-43CB73147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11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FFA1EE4-183F-29E7-7E9A-6130143DB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03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3D4999-4D6B-C564-DFCB-8C287ABE3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7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ego-breaking">
            <a:hlinkClick r:id="" action="ppaction://media"/>
            <a:extLst>
              <a:ext uri="{FF2B5EF4-FFF2-40B4-BE49-F238E27FC236}">
                <a16:creationId xmlns:a16="http://schemas.microsoft.com/office/drawing/2014/main" id="{8957E3CE-1B99-6C9D-7FD6-3EBBD5B76F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638" y="4763"/>
            <a:ext cx="812800" cy="812800"/>
          </a:xfrm>
          <a:prstGeom prst="rect">
            <a:avLst/>
          </a:prstGeom>
        </p:spPr>
      </p:pic>
      <p:pic>
        <p:nvPicPr>
          <p:cNvPr id="16" name="mariostart">
            <a:hlinkClick r:id="" action="ppaction://media"/>
            <a:extLst>
              <a:ext uri="{FF2B5EF4-FFF2-40B4-BE49-F238E27FC236}">
                <a16:creationId xmlns:a16="http://schemas.microsoft.com/office/drawing/2014/main" id="{9F090ECD-70B6-7C4E-4541-F30621CFA4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38" y="4763"/>
            <a:ext cx="812800" cy="812800"/>
          </a:xfrm>
          <a:prstGeom prst="rect">
            <a:avLst/>
          </a:prstGeom>
        </p:spPr>
      </p:pic>
      <p:pic>
        <p:nvPicPr>
          <p:cNvPr id="18" name="everything-is-awesome-best">
            <a:hlinkClick r:id="" action="ppaction://media"/>
            <a:extLst>
              <a:ext uri="{FF2B5EF4-FFF2-40B4-BE49-F238E27FC236}">
                <a16:creationId xmlns:a16="http://schemas.microsoft.com/office/drawing/2014/main" id="{0B8B6257-D3D2-C5B3-FC84-249C0B29E3D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53338" y="0"/>
            <a:ext cx="812800" cy="812800"/>
          </a:xfrm>
          <a:prstGeom prst="rect">
            <a:avLst/>
          </a:prstGeom>
        </p:spPr>
      </p:pic>
      <p:pic>
        <p:nvPicPr>
          <p:cNvPr id="19" name="lego-breaking">
            <a:hlinkClick r:id="" action="ppaction://media"/>
            <a:extLst>
              <a:ext uri="{FF2B5EF4-FFF2-40B4-BE49-F238E27FC236}">
                <a16:creationId xmlns:a16="http://schemas.microsoft.com/office/drawing/2014/main" id="{AA77F4AD-8B4D-2005-AC6B-310BA05DB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66138" y="0"/>
            <a:ext cx="812800" cy="812800"/>
          </a:xfrm>
          <a:prstGeom prst="rect">
            <a:avLst/>
          </a:prstGeom>
        </p:spPr>
      </p:pic>
      <p:pic>
        <p:nvPicPr>
          <p:cNvPr id="5" name="lego-breaking">
            <a:hlinkClick r:id="" action="ppaction://media"/>
            <a:extLst>
              <a:ext uri="{FF2B5EF4-FFF2-40B4-BE49-F238E27FC236}">
                <a16:creationId xmlns:a16="http://schemas.microsoft.com/office/drawing/2014/main" id="{0B60699D-0298-1DEE-8A3A-51F5950D5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66138" y="1515035"/>
            <a:ext cx="812800" cy="8128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10A5CB0-5A56-BB60-0FFB-D5F16C96E9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"/>
            <a:ext cx="12184062" cy="68535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A03B4E-40D0-CA3D-82AA-89A89BA5E8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70438" y="3872411"/>
            <a:ext cx="1330962" cy="13309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9E83134-CFFC-6B38-0498-35B6E4FF37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0438" y="3872411"/>
            <a:ext cx="1330962" cy="13309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F748987-73F8-D644-10AC-28A83D3CA9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34425" y="3872411"/>
            <a:ext cx="1202985" cy="133096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6C71412-903F-3F5B-1EA5-930D33466F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70437" y="3872410"/>
            <a:ext cx="1330963" cy="133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45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32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6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4832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6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4832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6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4832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6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4832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9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E3E3A99-1199-C370-E237-CADDEB33E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1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43E0212-B7BA-C9AC-380B-25476F66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9F9829-CB83-9FF8-3B0F-39C7D453C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100" y="3517900"/>
            <a:ext cx="2679700" cy="31620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6A9D93-0656-6410-4B7B-ABE4298C4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2" y="3517900"/>
            <a:ext cx="2679700" cy="31620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F7BDC5C-153D-9E6A-41AB-EB4818E81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2" y="3517900"/>
            <a:ext cx="2679700" cy="31620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52247FB-6838-87EC-EFED-E97EC3C4AA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3700" y="3517900"/>
            <a:ext cx="2679700" cy="31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81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519</Words>
  <Application>Microsoft Macintosh PowerPoint</Application>
  <PresentationFormat>Grand écran</PresentationFormat>
  <Paragraphs>39</Paragraphs>
  <Slides>7</Slides>
  <Notes>7</Notes>
  <HiddenSlides>0</HiddenSlides>
  <MMClips>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Police système Courant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36</cp:revision>
  <dcterms:created xsi:type="dcterms:W3CDTF">2024-07-29T12:10:43Z</dcterms:created>
  <dcterms:modified xsi:type="dcterms:W3CDTF">2025-03-18T20:04:36Z</dcterms:modified>
</cp:coreProperties>
</file>