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9" r:id="rId2"/>
    <p:sldId id="260" r:id="rId3"/>
    <p:sldId id="288" r:id="rId4"/>
    <p:sldId id="287" r:id="rId5"/>
    <p:sldId id="289" r:id="rId6"/>
    <p:sldId id="263" r:id="rId7"/>
    <p:sldId id="265" r:id="rId8"/>
    <p:sldId id="266" r:id="rId9"/>
    <p:sldId id="264" r:id="rId10"/>
    <p:sldId id="268" r:id="rId11"/>
    <p:sldId id="273" r:id="rId12"/>
    <p:sldId id="274" r:id="rId13"/>
    <p:sldId id="269" r:id="rId14"/>
    <p:sldId id="270" r:id="rId15"/>
    <p:sldId id="272" r:id="rId16"/>
    <p:sldId id="271" r:id="rId17"/>
    <p:sldId id="275" r:id="rId18"/>
    <p:sldId id="276" r:id="rId19"/>
    <p:sldId id="277" r:id="rId20"/>
    <p:sldId id="278" r:id="rId21"/>
    <p:sldId id="280" r:id="rId22"/>
    <p:sldId id="281" r:id="rId23"/>
    <p:sldId id="282" r:id="rId24"/>
    <p:sldId id="283" r:id="rId25"/>
    <p:sldId id="286" r:id="rId26"/>
    <p:sldId id="284" r:id="rId27"/>
    <p:sldId id="295" r:id="rId2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BE5"/>
    <a:srgbClr val="FED8CF"/>
    <a:srgbClr val="FFDD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118" autoAdjust="0"/>
    <p:restoredTop sz="94667"/>
  </p:normalViewPr>
  <p:slideViewPr>
    <p:cSldViewPr snapToGrid="0">
      <p:cViewPr varScale="1">
        <p:scale>
          <a:sx n="85" d="100"/>
          <a:sy n="85" d="100"/>
        </p:scale>
        <p:origin x="576"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647FA25D-38EC-9244-B65D-97DCBCEB9432}"/>
              </a:ext>
            </a:extLst>
          </p:cNvPr>
          <p:cNvPicPr>
            <a:picLocks noChangeAspect="1"/>
          </p:cNvPicPr>
          <p:nvPr userDrawn="1"/>
        </p:nvPicPr>
        <p:blipFill>
          <a:blip r:embed="rId2"/>
          <a:stretch>
            <a:fillRect/>
          </a:stretch>
        </p:blipFill>
        <p:spPr>
          <a:xfrm>
            <a:off x="28857" y="0"/>
            <a:ext cx="12166132" cy="6876000"/>
          </a:xfrm>
          <a:prstGeom prst="rect">
            <a:avLst/>
          </a:prstGeom>
        </p:spPr>
      </p:pic>
      <p:pic>
        <p:nvPicPr>
          <p:cNvPr id="8" name="Image 7">
            <a:extLst>
              <a:ext uri="{FF2B5EF4-FFF2-40B4-BE49-F238E27FC236}">
                <a16:creationId xmlns:a16="http://schemas.microsoft.com/office/drawing/2014/main" id="{F421211D-41FA-C32E-992B-ABD21AD3B58F}"/>
              </a:ext>
            </a:extLst>
          </p:cNvPr>
          <p:cNvPicPr>
            <a:picLocks noChangeAspect="1"/>
          </p:cNvPicPr>
          <p:nvPr userDrawn="1"/>
        </p:nvPicPr>
        <p:blipFill>
          <a:blip r:embed="rId3"/>
          <a:stretch>
            <a:fillRect/>
          </a:stretch>
        </p:blipFill>
        <p:spPr>
          <a:xfrm>
            <a:off x="-223193" y="364927"/>
            <a:ext cx="2643879" cy="2574758"/>
          </a:xfrm>
          <a:prstGeom prst="rect">
            <a:avLst/>
          </a:prstGeom>
        </p:spPr>
      </p:pic>
      <p:sp>
        <p:nvSpPr>
          <p:cNvPr id="6" name="Titre 5">
            <a:extLst>
              <a:ext uri="{FF2B5EF4-FFF2-40B4-BE49-F238E27FC236}">
                <a16:creationId xmlns:a16="http://schemas.microsoft.com/office/drawing/2014/main" id="{FEBB1EEE-2C9A-FF46-AC7B-2CD791E4B6CA}"/>
              </a:ext>
            </a:extLst>
          </p:cNvPr>
          <p:cNvSpPr>
            <a:spLocks noGrp="1"/>
          </p:cNvSpPr>
          <p:nvPr>
            <p:ph type="title" hasCustomPrompt="1"/>
          </p:nvPr>
        </p:nvSpPr>
        <p:spPr>
          <a:xfrm>
            <a:off x="2528454" y="1674249"/>
            <a:ext cx="8222673" cy="1325563"/>
          </a:xfrm>
          <a:prstGeom prst="rect">
            <a:avLst/>
          </a:prstGeom>
        </p:spPr>
        <p:txBody>
          <a:bodyPr/>
          <a:lstStyle>
            <a:lvl1pPr>
              <a:defRPr sz="9600">
                <a:solidFill>
                  <a:schemeClr val="bg1"/>
                </a:solidFill>
                <a:latin typeface="Trebuchet MS" panose="020B0703020202090204" pitchFamily="34" charset="0"/>
              </a:defRPr>
            </a:lvl1pPr>
          </a:lstStyle>
          <a:p>
            <a:r>
              <a:rPr lang="fr-FR" dirty="0"/>
              <a:t>TITRE</a:t>
            </a:r>
          </a:p>
        </p:txBody>
      </p:sp>
      <p:sp>
        <p:nvSpPr>
          <p:cNvPr id="9" name="Espace réservé du texte 8">
            <a:extLst>
              <a:ext uri="{FF2B5EF4-FFF2-40B4-BE49-F238E27FC236}">
                <a16:creationId xmlns:a16="http://schemas.microsoft.com/office/drawing/2014/main" id="{367985E0-1A4C-F34D-A279-904F39949792}"/>
              </a:ext>
            </a:extLst>
          </p:cNvPr>
          <p:cNvSpPr>
            <a:spLocks noGrp="1"/>
          </p:cNvSpPr>
          <p:nvPr>
            <p:ph type="body" sz="quarter" idx="10" hasCustomPrompt="1"/>
          </p:nvPr>
        </p:nvSpPr>
        <p:spPr>
          <a:xfrm>
            <a:off x="2528887" y="3311525"/>
            <a:ext cx="5922385" cy="914400"/>
          </a:xfrm>
          <a:prstGeom prst="rect">
            <a:avLst/>
          </a:prstGeom>
        </p:spPr>
        <p:txBody>
          <a:bodyPr/>
          <a:lstStyle>
            <a:lvl1pPr marL="0" indent="0">
              <a:buNone/>
              <a:defRPr/>
            </a:lvl1pPr>
          </a:lstStyle>
          <a:p>
            <a:r>
              <a:rPr lang="fr-FR" dirty="0"/>
              <a:t>SOUS TITRE</a:t>
            </a:r>
          </a:p>
        </p:txBody>
      </p:sp>
    </p:spTree>
    <p:extLst>
      <p:ext uri="{BB962C8B-B14F-4D97-AF65-F5344CB8AC3E}">
        <p14:creationId xmlns:p14="http://schemas.microsoft.com/office/powerpoint/2010/main" val="619644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550E9C0-563B-49D2-AAD7-FDD1C7EDF4AF}"/>
              </a:ext>
            </a:extLst>
          </p:cNvPr>
          <p:cNvSpPr>
            <a:spLocks noGrp="1"/>
          </p:cNvSpPr>
          <p:nvPr>
            <p:ph type="title"/>
          </p:nvPr>
        </p:nvSpPr>
        <p:spPr>
          <a:xfrm>
            <a:off x="838200" y="365125"/>
            <a:ext cx="10515600" cy="1325563"/>
          </a:xfrm>
          <a:prstGeom prst="rect">
            <a:avLst/>
          </a:prstGeom>
        </p:spPr>
        <p:txBody>
          <a:bodyPr/>
          <a:lstStyle>
            <a:lvl1pPr>
              <a:defRPr b="0">
                <a:latin typeface="Trebuchet MS" panose="020B0703020202090204" pitchFamily="34" charset="0"/>
              </a:defRPr>
            </a:lvl1pPr>
          </a:lstStyle>
          <a:p>
            <a:r>
              <a:rPr lang="fr-FR" dirty="0"/>
              <a:t>Modifiez le style du titre</a:t>
            </a:r>
          </a:p>
        </p:txBody>
      </p:sp>
      <p:sp>
        <p:nvSpPr>
          <p:cNvPr id="3" name="Espace réservé du texte vertical 2">
            <a:extLst>
              <a:ext uri="{FF2B5EF4-FFF2-40B4-BE49-F238E27FC236}">
                <a16:creationId xmlns:a16="http://schemas.microsoft.com/office/drawing/2014/main" id="{FE48E2A7-566C-5C11-FB7D-8461571CD3F3}"/>
              </a:ext>
            </a:extLst>
          </p:cNvPr>
          <p:cNvSpPr>
            <a:spLocks noGrp="1"/>
          </p:cNvSpPr>
          <p:nvPr>
            <p:ph type="body" orient="vert" idx="1"/>
          </p:nvPr>
        </p:nvSpPr>
        <p:spPr>
          <a:xfrm>
            <a:off x="838200" y="1825625"/>
            <a:ext cx="10515600" cy="4351338"/>
          </a:xfrm>
          <a:prstGeom prst="rect">
            <a:avLst/>
          </a:prstGeo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5EC68C7-EE3E-76F8-45E9-D46A661ACEEB}"/>
              </a:ext>
            </a:extLst>
          </p:cNvPr>
          <p:cNvSpPr>
            <a:spLocks noGrp="1"/>
          </p:cNvSpPr>
          <p:nvPr>
            <p:ph type="dt" sz="half" idx="10"/>
          </p:nvPr>
        </p:nvSpPr>
        <p:spPr>
          <a:xfrm>
            <a:off x="838200" y="6356350"/>
            <a:ext cx="2743200" cy="365125"/>
          </a:xfrm>
          <a:prstGeom prst="rect">
            <a:avLst/>
          </a:prstGeom>
        </p:spPr>
        <p:txBody>
          <a:bodyPr/>
          <a:lstStyle/>
          <a:p>
            <a:fld id="{4EE94195-E853-1649-BFDE-5460FFC9A435}" type="datetimeFigureOut">
              <a:rPr lang="fr-FR" smtClean="0"/>
              <a:pPr/>
              <a:t>22/06/2023</a:t>
            </a:fld>
            <a:endParaRPr lang="fr-FR"/>
          </a:p>
        </p:txBody>
      </p:sp>
      <p:sp>
        <p:nvSpPr>
          <p:cNvPr id="5" name="Espace réservé du pied de page 4">
            <a:extLst>
              <a:ext uri="{FF2B5EF4-FFF2-40B4-BE49-F238E27FC236}">
                <a16:creationId xmlns:a16="http://schemas.microsoft.com/office/drawing/2014/main" id="{09491D47-F172-8476-9802-B94A4C61C550}"/>
              </a:ext>
            </a:extLst>
          </p:cNvPr>
          <p:cNvSpPr>
            <a:spLocks noGrp="1"/>
          </p:cNvSpPr>
          <p:nvPr>
            <p:ph type="ftr" sz="quarter" idx="11"/>
          </p:nvPr>
        </p:nvSpPr>
        <p:spPr>
          <a:xfrm>
            <a:off x="4038600" y="6356350"/>
            <a:ext cx="4114800" cy="365125"/>
          </a:xfrm>
          <a:prstGeom prst="rect">
            <a:avLst/>
          </a:prstGeom>
        </p:spPr>
        <p:txBody>
          <a:bodyPr/>
          <a:lstStyle/>
          <a:p>
            <a:endParaRPr lang="fr-FR"/>
          </a:p>
        </p:txBody>
      </p:sp>
      <p:sp>
        <p:nvSpPr>
          <p:cNvPr id="6" name="Espace réservé du numéro de diapositive 5">
            <a:extLst>
              <a:ext uri="{FF2B5EF4-FFF2-40B4-BE49-F238E27FC236}">
                <a16:creationId xmlns:a16="http://schemas.microsoft.com/office/drawing/2014/main" id="{BA1574FB-D3EC-42C6-103A-F2045AC65CEF}"/>
              </a:ext>
            </a:extLst>
          </p:cNvPr>
          <p:cNvSpPr>
            <a:spLocks noGrp="1"/>
          </p:cNvSpPr>
          <p:nvPr>
            <p:ph type="sldNum" sz="quarter" idx="12"/>
          </p:nvPr>
        </p:nvSpPr>
        <p:spPr>
          <a:xfrm>
            <a:off x="8610600" y="6356350"/>
            <a:ext cx="2743200" cy="365125"/>
          </a:xfrm>
          <a:prstGeom prst="rect">
            <a:avLst/>
          </a:prstGeom>
        </p:spPr>
        <p:txBody>
          <a:bodyPr/>
          <a:lstStyle/>
          <a:p>
            <a:fld id="{C15375BA-EA32-354F-A32C-92876030C931}" type="slidenum">
              <a:rPr lang="fr-FR" smtClean="0"/>
              <a:pPr/>
              <a:t>‹N°›</a:t>
            </a:fld>
            <a:endParaRPr lang="fr-FR"/>
          </a:p>
        </p:txBody>
      </p:sp>
    </p:spTree>
    <p:extLst>
      <p:ext uri="{BB962C8B-B14F-4D97-AF65-F5344CB8AC3E}">
        <p14:creationId xmlns:p14="http://schemas.microsoft.com/office/powerpoint/2010/main" val="1355648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E51CFF4-DB6A-960B-FA66-56B0B4EE2B09}"/>
              </a:ext>
            </a:extLst>
          </p:cNvPr>
          <p:cNvSpPr>
            <a:spLocks noGrp="1"/>
          </p:cNvSpPr>
          <p:nvPr>
            <p:ph type="title" orient="vert"/>
          </p:nvPr>
        </p:nvSpPr>
        <p:spPr>
          <a:xfrm>
            <a:off x="8724900" y="365125"/>
            <a:ext cx="2628900" cy="5811838"/>
          </a:xfrm>
          <a:prstGeom prst="rect">
            <a:avLst/>
          </a:prstGeom>
        </p:spPr>
        <p:txBody>
          <a:bodyPr vert="eaVert"/>
          <a:lstStyle>
            <a:lvl1pPr>
              <a:defRPr>
                <a:latin typeface="Trebuchet MS" panose="020B0703020202090204" pitchFamily="34" charset="0"/>
              </a:defRPr>
            </a:lvl1pPr>
          </a:lstStyle>
          <a:p>
            <a:r>
              <a:rPr lang="fr-FR" dirty="0"/>
              <a:t>Modifiez le style du titre</a:t>
            </a:r>
          </a:p>
        </p:txBody>
      </p:sp>
      <p:sp>
        <p:nvSpPr>
          <p:cNvPr id="3" name="Espace réservé du texte vertical 2">
            <a:extLst>
              <a:ext uri="{FF2B5EF4-FFF2-40B4-BE49-F238E27FC236}">
                <a16:creationId xmlns:a16="http://schemas.microsoft.com/office/drawing/2014/main" id="{D5A1AE84-5229-544D-9D7B-D9303AB173A6}"/>
              </a:ext>
            </a:extLst>
          </p:cNvPr>
          <p:cNvSpPr>
            <a:spLocks noGrp="1"/>
          </p:cNvSpPr>
          <p:nvPr>
            <p:ph type="body" orient="vert" idx="1"/>
          </p:nvPr>
        </p:nvSpPr>
        <p:spPr>
          <a:xfrm>
            <a:off x="838200" y="365125"/>
            <a:ext cx="7734300" cy="5811838"/>
          </a:xfrm>
          <a:prstGeom prst="rect">
            <a:avLst/>
          </a:prstGeom>
        </p:spPr>
        <p:txBody>
          <a:bodyPr vert="eaVert"/>
          <a:lstStyle>
            <a:lvl1pPr>
              <a:defRPr>
                <a:latin typeface="Trebuchet MS" panose="020B0703020202090204" pitchFamily="34" charset="0"/>
              </a:defRPr>
            </a:lvl1pPr>
            <a:lvl2pPr>
              <a:defRPr>
                <a:latin typeface="Trebuchet MS" panose="020B0703020202090204" pitchFamily="34" charset="0"/>
              </a:defRPr>
            </a:lvl2pPr>
            <a:lvl3pPr>
              <a:defRPr>
                <a:latin typeface="Trebuchet MS" panose="020B0703020202090204" pitchFamily="34" charset="0"/>
              </a:defRPr>
            </a:lvl3pPr>
            <a:lvl4pPr>
              <a:defRPr>
                <a:latin typeface="Trebuchet MS" panose="020B0703020202090204" pitchFamily="34" charset="0"/>
              </a:defRPr>
            </a:lvl4pPr>
            <a:lvl5pPr>
              <a:defRPr>
                <a:latin typeface="Trebuchet MS" panose="020B070302020209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FF88A879-08A1-BD72-6255-77CC94027EEB}"/>
              </a:ext>
            </a:extLst>
          </p:cNvPr>
          <p:cNvSpPr>
            <a:spLocks noGrp="1"/>
          </p:cNvSpPr>
          <p:nvPr>
            <p:ph type="dt" sz="half" idx="10"/>
          </p:nvPr>
        </p:nvSpPr>
        <p:spPr>
          <a:xfrm>
            <a:off x="838200" y="6356350"/>
            <a:ext cx="2743200" cy="365125"/>
          </a:xfrm>
          <a:prstGeom prst="rect">
            <a:avLst/>
          </a:prstGeom>
        </p:spPr>
        <p:txBody>
          <a:bodyPr/>
          <a:lstStyle>
            <a:lvl1pPr>
              <a:defRPr sz="1600">
                <a:latin typeface="Trebuchet MS" panose="020B0703020202090204" pitchFamily="34" charset="0"/>
              </a:defRPr>
            </a:lvl1pPr>
          </a:lstStyle>
          <a:p>
            <a:fld id="{4EE94195-E853-1649-BFDE-5460FFC9A435}" type="datetimeFigureOut">
              <a:rPr lang="fr-FR" smtClean="0"/>
              <a:pPr/>
              <a:t>22/06/2023</a:t>
            </a:fld>
            <a:endParaRPr lang="fr-FR"/>
          </a:p>
        </p:txBody>
      </p:sp>
      <p:sp>
        <p:nvSpPr>
          <p:cNvPr id="5" name="Espace réservé du pied de page 4">
            <a:extLst>
              <a:ext uri="{FF2B5EF4-FFF2-40B4-BE49-F238E27FC236}">
                <a16:creationId xmlns:a16="http://schemas.microsoft.com/office/drawing/2014/main" id="{63A2CE02-0849-13E2-7BD5-CB9D01D82134}"/>
              </a:ext>
            </a:extLst>
          </p:cNvPr>
          <p:cNvSpPr>
            <a:spLocks noGrp="1"/>
          </p:cNvSpPr>
          <p:nvPr>
            <p:ph type="ftr" sz="quarter" idx="11"/>
          </p:nvPr>
        </p:nvSpPr>
        <p:spPr>
          <a:xfrm>
            <a:off x="4038600" y="6356350"/>
            <a:ext cx="4114800" cy="365125"/>
          </a:xfrm>
          <a:prstGeom prst="rect">
            <a:avLst/>
          </a:prstGeom>
        </p:spPr>
        <p:txBody>
          <a:bodyPr/>
          <a:lstStyle>
            <a:lvl1pPr>
              <a:defRPr sz="1600">
                <a:latin typeface="Trebuchet MS" panose="020B0703020202090204" pitchFamily="34" charset="0"/>
              </a:defRPr>
            </a:lvl1pPr>
          </a:lstStyle>
          <a:p>
            <a:endParaRPr lang="fr-FR"/>
          </a:p>
        </p:txBody>
      </p:sp>
      <p:sp>
        <p:nvSpPr>
          <p:cNvPr id="6" name="Espace réservé du numéro de diapositive 5">
            <a:extLst>
              <a:ext uri="{FF2B5EF4-FFF2-40B4-BE49-F238E27FC236}">
                <a16:creationId xmlns:a16="http://schemas.microsoft.com/office/drawing/2014/main" id="{4F7CB48A-927E-978E-D61E-13560B5D794B}"/>
              </a:ext>
            </a:extLst>
          </p:cNvPr>
          <p:cNvSpPr>
            <a:spLocks noGrp="1"/>
          </p:cNvSpPr>
          <p:nvPr>
            <p:ph type="sldNum" sz="quarter" idx="12"/>
          </p:nvPr>
        </p:nvSpPr>
        <p:spPr>
          <a:xfrm>
            <a:off x="8610600" y="6356350"/>
            <a:ext cx="2743200" cy="365125"/>
          </a:xfrm>
          <a:prstGeom prst="rect">
            <a:avLst/>
          </a:prstGeom>
        </p:spPr>
        <p:txBody>
          <a:bodyPr/>
          <a:lstStyle>
            <a:lvl1pPr>
              <a:defRPr sz="1600">
                <a:latin typeface="Trebuchet MS" panose="020B0703020202090204" pitchFamily="34" charset="0"/>
              </a:defRPr>
            </a:lvl1pPr>
          </a:lstStyle>
          <a:p>
            <a:fld id="{C15375BA-EA32-354F-A32C-92876030C931}" type="slidenum">
              <a:rPr lang="fr-FR" smtClean="0"/>
              <a:pPr/>
              <a:t>‹N°›</a:t>
            </a:fld>
            <a:endParaRPr lang="fr-FR"/>
          </a:p>
        </p:txBody>
      </p:sp>
    </p:spTree>
    <p:extLst>
      <p:ext uri="{BB962C8B-B14F-4D97-AF65-F5344CB8AC3E}">
        <p14:creationId xmlns:p14="http://schemas.microsoft.com/office/powerpoint/2010/main" val="2886576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C025B526-B2B7-AF86-6DDB-071FE41F8F73}"/>
              </a:ext>
            </a:extLst>
          </p:cNvPr>
          <p:cNvPicPr>
            <a:picLocks noChangeAspect="1"/>
          </p:cNvPicPr>
          <p:nvPr userDrawn="1"/>
        </p:nvPicPr>
        <p:blipFill>
          <a:blip r:embed="rId2"/>
          <a:stretch>
            <a:fillRect/>
          </a:stretch>
        </p:blipFill>
        <p:spPr>
          <a:xfrm>
            <a:off x="-223193" y="4156342"/>
            <a:ext cx="2643879" cy="2574758"/>
          </a:xfrm>
          <a:prstGeom prst="rect">
            <a:avLst/>
          </a:prstGeom>
        </p:spPr>
      </p:pic>
      <p:sp>
        <p:nvSpPr>
          <p:cNvPr id="2" name="Titre 1">
            <a:extLst>
              <a:ext uri="{FF2B5EF4-FFF2-40B4-BE49-F238E27FC236}">
                <a16:creationId xmlns:a16="http://schemas.microsoft.com/office/drawing/2014/main" id="{3AF4BCED-BF2C-844E-8FB7-BD1B45A215A7}"/>
              </a:ext>
            </a:extLst>
          </p:cNvPr>
          <p:cNvSpPr>
            <a:spLocks noGrp="1"/>
          </p:cNvSpPr>
          <p:nvPr>
            <p:ph type="title" hasCustomPrompt="1"/>
          </p:nvPr>
        </p:nvSpPr>
        <p:spPr>
          <a:xfrm>
            <a:off x="667511" y="710185"/>
            <a:ext cx="11108563" cy="758398"/>
          </a:xfrm>
          <a:prstGeom prst="rect">
            <a:avLst/>
          </a:prstGeom>
        </p:spPr>
        <p:txBody>
          <a:bodyPr/>
          <a:lstStyle>
            <a:lvl1pPr>
              <a:defRPr b="1">
                <a:latin typeface="Trebuchet MS" panose="020B0703020202090204" pitchFamily="34" charset="0"/>
              </a:defRPr>
            </a:lvl1pPr>
          </a:lstStyle>
          <a:p>
            <a:r>
              <a:rPr lang="fr-FR" dirty="0"/>
              <a:t>TITRE</a:t>
            </a:r>
          </a:p>
        </p:txBody>
      </p:sp>
      <p:sp>
        <p:nvSpPr>
          <p:cNvPr id="4" name="Espace réservé du texte 3">
            <a:extLst>
              <a:ext uri="{FF2B5EF4-FFF2-40B4-BE49-F238E27FC236}">
                <a16:creationId xmlns:a16="http://schemas.microsoft.com/office/drawing/2014/main" id="{64CC18FA-422D-8845-B37D-193A580FD53B}"/>
              </a:ext>
            </a:extLst>
          </p:cNvPr>
          <p:cNvSpPr>
            <a:spLocks noGrp="1"/>
          </p:cNvSpPr>
          <p:nvPr>
            <p:ph type="body" sz="quarter" idx="10" hasCustomPrompt="1"/>
          </p:nvPr>
        </p:nvSpPr>
        <p:spPr>
          <a:xfrm>
            <a:off x="2757488" y="1939636"/>
            <a:ext cx="9018587" cy="4516727"/>
          </a:xfrm>
          <a:prstGeom prst="rect">
            <a:avLst/>
          </a:prstGeom>
        </p:spPr>
        <p:txBody>
          <a:bodyPr/>
          <a:lstStyle>
            <a:lvl1pPr marL="0" indent="0">
              <a:buNone/>
              <a:defRPr>
                <a:latin typeface="Trebuchet MS" panose="020B0703020202090204" pitchFamily="34" charset="0"/>
              </a:defRPr>
            </a:lvl1pPr>
          </a:lstStyle>
          <a:p>
            <a:r>
              <a:rPr lang="fr-FR" dirty="0"/>
              <a:t>Texte</a:t>
            </a:r>
          </a:p>
        </p:txBody>
      </p:sp>
    </p:spTree>
    <p:extLst>
      <p:ext uri="{BB962C8B-B14F-4D97-AF65-F5344CB8AC3E}">
        <p14:creationId xmlns:p14="http://schemas.microsoft.com/office/powerpoint/2010/main" val="1097787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342AC5F0-7902-F201-0089-D40651BD7DFE}"/>
              </a:ext>
            </a:extLst>
          </p:cNvPr>
          <p:cNvPicPr>
            <a:picLocks noChangeAspect="1"/>
          </p:cNvPicPr>
          <p:nvPr userDrawn="1"/>
        </p:nvPicPr>
        <p:blipFill>
          <a:blip r:embed="rId2"/>
          <a:stretch>
            <a:fillRect/>
          </a:stretch>
        </p:blipFill>
        <p:spPr>
          <a:xfrm>
            <a:off x="-223193" y="-114575"/>
            <a:ext cx="2643879" cy="2574758"/>
          </a:xfrm>
          <a:prstGeom prst="rect">
            <a:avLst/>
          </a:prstGeom>
        </p:spPr>
      </p:pic>
      <p:sp>
        <p:nvSpPr>
          <p:cNvPr id="2" name="Titre 1">
            <a:extLst>
              <a:ext uri="{FF2B5EF4-FFF2-40B4-BE49-F238E27FC236}">
                <a16:creationId xmlns:a16="http://schemas.microsoft.com/office/drawing/2014/main" id="{2ED03500-218C-4A4C-894E-39ADA5212572}"/>
              </a:ext>
            </a:extLst>
          </p:cNvPr>
          <p:cNvSpPr>
            <a:spLocks noGrp="1"/>
          </p:cNvSpPr>
          <p:nvPr>
            <p:ph type="title" hasCustomPrompt="1"/>
          </p:nvPr>
        </p:nvSpPr>
        <p:spPr>
          <a:xfrm>
            <a:off x="3487571" y="432123"/>
            <a:ext cx="8347363" cy="1188860"/>
          </a:xfrm>
          <a:prstGeom prst="rect">
            <a:avLst/>
          </a:prstGeom>
        </p:spPr>
        <p:txBody>
          <a:bodyPr/>
          <a:lstStyle>
            <a:lvl1pPr>
              <a:defRPr b="1">
                <a:latin typeface="Trebuchet MS" panose="020B0703020202090204" pitchFamily="34" charset="0"/>
              </a:defRPr>
            </a:lvl1pPr>
          </a:lstStyle>
          <a:p>
            <a:r>
              <a:rPr lang="fr-FR"/>
              <a:t>TITRE</a:t>
            </a:r>
            <a:endParaRPr lang="fr-FR" dirty="0"/>
          </a:p>
        </p:txBody>
      </p:sp>
      <p:sp>
        <p:nvSpPr>
          <p:cNvPr id="4" name="Espace réservé du texte 3">
            <a:extLst>
              <a:ext uri="{FF2B5EF4-FFF2-40B4-BE49-F238E27FC236}">
                <a16:creationId xmlns:a16="http://schemas.microsoft.com/office/drawing/2014/main" id="{3FE5776B-E6C1-1B4F-8C86-493748368DDB}"/>
              </a:ext>
            </a:extLst>
          </p:cNvPr>
          <p:cNvSpPr>
            <a:spLocks noGrp="1"/>
          </p:cNvSpPr>
          <p:nvPr>
            <p:ph type="body" sz="quarter" idx="10" hasCustomPrompt="1"/>
          </p:nvPr>
        </p:nvSpPr>
        <p:spPr>
          <a:xfrm>
            <a:off x="443056" y="2294371"/>
            <a:ext cx="11391877" cy="4119563"/>
          </a:xfrm>
          <a:prstGeom prst="rect">
            <a:avLst/>
          </a:prstGeom>
        </p:spPr>
        <p:txBody>
          <a:bodyPr/>
          <a:lstStyle>
            <a:lvl1pPr marL="0" indent="0">
              <a:buNone/>
              <a:defRPr>
                <a:latin typeface="Trebuchet MS" panose="020B0703020202090204" pitchFamily="34" charset="0"/>
              </a:defRPr>
            </a:lvl1pPr>
          </a:lstStyle>
          <a:p>
            <a:r>
              <a:rPr lang="fr-FR" dirty="0"/>
              <a:t>Texte</a:t>
            </a:r>
          </a:p>
        </p:txBody>
      </p:sp>
    </p:spTree>
    <p:extLst>
      <p:ext uri="{BB962C8B-B14F-4D97-AF65-F5344CB8AC3E}">
        <p14:creationId xmlns:p14="http://schemas.microsoft.com/office/powerpoint/2010/main" val="3175772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4F6B0288-27AB-EB73-B66A-541199235C85}"/>
              </a:ext>
            </a:extLst>
          </p:cNvPr>
          <p:cNvPicPr>
            <a:picLocks noChangeAspect="1"/>
          </p:cNvPicPr>
          <p:nvPr userDrawn="1"/>
        </p:nvPicPr>
        <p:blipFill>
          <a:blip r:embed="rId2"/>
          <a:stretch>
            <a:fillRect/>
          </a:stretch>
        </p:blipFill>
        <p:spPr>
          <a:xfrm>
            <a:off x="-304969" y="-828254"/>
            <a:ext cx="6400969" cy="6233623"/>
          </a:xfrm>
          <a:prstGeom prst="rect">
            <a:avLst/>
          </a:prstGeom>
        </p:spPr>
      </p:pic>
      <p:sp>
        <p:nvSpPr>
          <p:cNvPr id="3" name="Espace réservé du texte 2">
            <a:extLst>
              <a:ext uri="{FF2B5EF4-FFF2-40B4-BE49-F238E27FC236}">
                <a16:creationId xmlns:a16="http://schemas.microsoft.com/office/drawing/2014/main" id="{A1ECA1EF-A5AD-4242-94CA-CCC350888356}"/>
              </a:ext>
            </a:extLst>
          </p:cNvPr>
          <p:cNvSpPr>
            <a:spLocks noGrp="1"/>
          </p:cNvSpPr>
          <p:nvPr>
            <p:ph type="body" sz="quarter" idx="10" hasCustomPrompt="1"/>
          </p:nvPr>
        </p:nvSpPr>
        <p:spPr>
          <a:xfrm>
            <a:off x="6566766" y="499340"/>
            <a:ext cx="5126470" cy="5846763"/>
          </a:xfrm>
          <a:prstGeom prst="rect">
            <a:avLst/>
          </a:prstGeom>
        </p:spPr>
        <p:txBody>
          <a:bodyPr/>
          <a:lstStyle>
            <a:lvl1pPr marL="342900" indent="-342900">
              <a:buFont typeface="Arial" panose="020B0604020202020204" pitchFamily="34" charset="0"/>
              <a:buChar char="•"/>
              <a:defRPr sz="2000" b="0">
                <a:latin typeface="Trebuchet MS" panose="020B0703020202090204" pitchFamily="34" charset="0"/>
              </a:defRPr>
            </a:lvl1pPr>
          </a:lstStyle>
          <a:p>
            <a:r>
              <a:rPr lang="fr-FR" dirty="0"/>
              <a:t>Sommaire</a:t>
            </a:r>
          </a:p>
          <a:p>
            <a:r>
              <a:rPr lang="fr-FR" dirty="0"/>
              <a:t>Partie 1</a:t>
            </a:r>
          </a:p>
          <a:p>
            <a:r>
              <a:rPr lang="fr-FR" dirty="0"/>
              <a:t>Partie 2</a:t>
            </a:r>
          </a:p>
          <a:p>
            <a:r>
              <a:rPr lang="fr-FR" dirty="0"/>
              <a:t>Partie 3</a:t>
            </a:r>
          </a:p>
          <a:p>
            <a:r>
              <a:rPr lang="fr-FR" dirty="0"/>
              <a:t>…</a:t>
            </a:r>
          </a:p>
        </p:txBody>
      </p:sp>
    </p:spTree>
    <p:extLst>
      <p:ext uri="{BB962C8B-B14F-4D97-AF65-F5344CB8AC3E}">
        <p14:creationId xmlns:p14="http://schemas.microsoft.com/office/powerpoint/2010/main" val="2666849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9B936B-D6CA-FE8D-28CD-6A2357E220E0}"/>
              </a:ext>
            </a:extLst>
          </p:cNvPr>
          <p:cNvSpPr>
            <a:spLocks noGrp="1"/>
          </p:cNvSpPr>
          <p:nvPr>
            <p:ph type="title"/>
          </p:nvPr>
        </p:nvSpPr>
        <p:spPr>
          <a:xfrm>
            <a:off x="839788" y="365125"/>
            <a:ext cx="10515600" cy="1325563"/>
          </a:xfrm>
          <a:prstGeom prst="rect">
            <a:avLst/>
          </a:prstGeom>
        </p:spPr>
        <p:txBody>
          <a:bodyPr/>
          <a:lstStyle>
            <a:lvl1pPr>
              <a:defRPr b="0">
                <a:latin typeface="Trebuchet MS" panose="020B0703020202090204" pitchFamily="34" charset="0"/>
              </a:defRPr>
            </a:lvl1pPr>
          </a:lstStyle>
          <a:p>
            <a:r>
              <a:rPr lang="fr-FR" dirty="0"/>
              <a:t>Modifiez le style du titre</a:t>
            </a:r>
          </a:p>
        </p:txBody>
      </p:sp>
      <p:sp>
        <p:nvSpPr>
          <p:cNvPr id="3" name="Espace réservé du texte 2">
            <a:extLst>
              <a:ext uri="{FF2B5EF4-FFF2-40B4-BE49-F238E27FC236}">
                <a16:creationId xmlns:a16="http://schemas.microsoft.com/office/drawing/2014/main" id="{AE072649-4C12-8A5E-DE14-F0E913D3DAC8}"/>
              </a:ext>
            </a:extLst>
          </p:cNvPr>
          <p:cNvSpPr>
            <a:spLocks noGrp="1"/>
          </p:cNvSpPr>
          <p:nvPr>
            <p:ph type="body" idx="1"/>
          </p:nvPr>
        </p:nvSpPr>
        <p:spPr>
          <a:xfrm>
            <a:off x="839788" y="1681163"/>
            <a:ext cx="5157787" cy="823912"/>
          </a:xfrm>
          <a:prstGeom prst="rect">
            <a:avLst/>
          </a:prstGeom>
        </p:spPr>
        <p:txBody>
          <a:bodyPr anchor="b"/>
          <a:lstStyle>
            <a:lvl1pPr marL="0" indent="0">
              <a:buNone/>
              <a:defRPr sz="2000" b="1">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4" name="Espace réservé du contenu 3">
            <a:extLst>
              <a:ext uri="{FF2B5EF4-FFF2-40B4-BE49-F238E27FC236}">
                <a16:creationId xmlns:a16="http://schemas.microsoft.com/office/drawing/2014/main" id="{6221B8A8-0BB0-335F-ABE5-2A270967A58D}"/>
              </a:ext>
            </a:extLst>
          </p:cNvPr>
          <p:cNvSpPr>
            <a:spLocks noGrp="1"/>
          </p:cNvSpPr>
          <p:nvPr>
            <p:ph sz="half" idx="2"/>
          </p:nvPr>
        </p:nvSpPr>
        <p:spPr>
          <a:xfrm>
            <a:off x="839788" y="2505075"/>
            <a:ext cx="5157787" cy="3684588"/>
          </a:xfrm>
          <a:prstGeom prst="rect">
            <a:avLst/>
          </a:prstGeom>
        </p:spPr>
        <p:txBody>
          <a:bodyPr/>
          <a:lstStyle>
            <a:lvl1pPr>
              <a:defRPr sz="2400">
                <a:latin typeface="Trebuchet MS" panose="020B0703020202090204" pitchFamily="34" charset="0"/>
              </a:defRPr>
            </a:lvl1pPr>
            <a:lvl2pPr>
              <a:defRPr sz="2000">
                <a:latin typeface="Trebuchet MS" panose="020B0703020202090204" pitchFamily="34" charset="0"/>
              </a:defRPr>
            </a:lvl2pPr>
            <a:lvl3pPr>
              <a:defRPr sz="1800">
                <a:latin typeface="Trebuchet MS" panose="020B0703020202090204" pitchFamily="34" charset="0"/>
              </a:defRPr>
            </a:lvl3pPr>
            <a:lvl4pPr>
              <a:defRPr sz="1600">
                <a:latin typeface="Trebuchet MS" panose="020B0703020202090204" pitchFamily="34" charset="0"/>
              </a:defRPr>
            </a:lvl4pPr>
            <a:lvl5pPr>
              <a:defRPr sz="1400">
                <a:latin typeface="Trebuchet MS" panose="020B070302020209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5" name="Espace réservé du texte 4">
            <a:extLst>
              <a:ext uri="{FF2B5EF4-FFF2-40B4-BE49-F238E27FC236}">
                <a16:creationId xmlns:a16="http://schemas.microsoft.com/office/drawing/2014/main" id="{CF9601DF-DDCC-D4C9-DBBF-97529972F018}"/>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000" b="1">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6" name="Espace réservé du contenu 5">
            <a:extLst>
              <a:ext uri="{FF2B5EF4-FFF2-40B4-BE49-F238E27FC236}">
                <a16:creationId xmlns:a16="http://schemas.microsoft.com/office/drawing/2014/main" id="{0D4CEF92-6893-88FC-B284-B7E9A5DDEEE7}"/>
              </a:ext>
            </a:extLst>
          </p:cNvPr>
          <p:cNvSpPr>
            <a:spLocks noGrp="1"/>
          </p:cNvSpPr>
          <p:nvPr>
            <p:ph sz="quarter" idx="4" hasCustomPrompt="1"/>
          </p:nvPr>
        </p:nvSpPr>
        <p:spPr>
          <a:xfrm>
            <a:off x="6172200" y="2505075"/>
            <a:ext cx="5183188" cy="3684588"/>
          </a:xfrm>
          <a:prstGeom prst="rect">
            <a:avLst/>
          </a:prstGeom>
        </p:spPr>
        <p:txBody>
          <a:bodyPr/>
          <a:lstStyle>
            <a:lvl1pPr>
              <a:defRPr/>
            </a:lvl1pPr>
            <a:lvl2pPr>
              <a:defRPr/>
            </a:lvl2pPr>
            <a:lvl3pPr>
              <a:defRPr/>
            </a:lvl3pPr>
            <a:lvl4pPr>
              <a:defRPr/>
            </a:lvl4pPr>
            <a:lvl5pPr>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7" name="Espace réservé de la date 6">
            <a:extLst>
              <a:ext uri="{FF2B5EF4-FFF2-40B4-BE49-F238E27FC236}">
                <a16:creationId xmlns:a16="http://schemas.microsoft.com/office/drawing/2014/main" id="{A5CA717B-DB06-D1FE-BDB6-F4D3BCD46CBE}"/>
              </a:ext>
            </a:extLst>
          </p:cNvPr>
          <p:cNvSpPr>
            <a:spLocks noGrp="1"/>
          </p:cNvSpPr>
          <p:nvPr>
            <p:ph type="dt" sz="half" idx="10"/>
          </p:nvPr>
        </p:nvSpPr>
        <p:spPr>
          <a:xfrm>
            <a:off x="838200" y="6356350"/>
            <a:ext cx="2743200" cy="365125"/>
          </a:xfrm>
          <a:prstGeom prst="rect">
            <a:avLst/>
          </a:prstGeom>
        </p:spPr>
        <p:txBody>
          <a:bodyPr/>
          <a:lstStyle>
            <a:lvl1pPr>
              <a:defRPr sz="1600">
                <a:latin typeface="Trebuchet MS" panose="020B0703020202090204" pitchFamily="34" charset="0"/>
              </a:defRPr>
            </a:lvl1pPr>
          </a:lstStyle>
          <a:p>
            <a:fld id="{4EE94195-E853-1649-BFDE-5460FFC9A435}" type="datetimeFigureOut">
              <a:rPr lang="fr-FR" smtClean="0"/>
              <a:pPr/>
              <a:t>22/06/2023</a:t>
            </a:fld>
            <a:endParaRPr lang="fr-FR" dirty="0"/>
          </a:p>
        </p:txBody>
      </p:sp>
      <p:sp>
        <p:nvSpPr>
          <p:cNvPr id="8" name="Espace réservé du pied de page 7">
            <a:extLst>
              <a:ext uri="{FF2B5EF4-FFF2-40B4-BE49-F238E27FC236}">
                <a16:creationId xmlns:a16="http://schemas.microsoft.com/office/drawing/2014/main" id="{201EE509-3D55-8179-5CA6-EECEBD7C98B1}"/>
              </a:ext>
            </a:extLst>
          </p:cNvPr>
          <p:cNvSpPr>
            <a:spLocks noGrp="1"/>
          </p:cNvSpPr>
          <p:nvPr>
            <p:ph type="ftr" sz="quarter" idx="11"/>
          </p:nvPr>
        </p:nvSpPr>
        <p:spPr>
          <a:xfrm>
            <a:off x="4038600" y="6356350"/>
            <a:ext cx="4114800" cy="365125"/>
          </a:xfrm>
          <a:prstGeom prst="rect">
            <a:avLst/>
          </a:prstGeom>
        </p:spPr>
        <p:txBody>
          <a:bodyPr/>
          <a:lstStyle>
            <a:lvl1pPr>
              <a:defRPr sz="1600">
                <a:latin typeface="Trebuchet MS" panose="020B0703020202090204" pitchFamily="34" charset="0"/>
              </a:defRPr>
            </a:lvl1pPr>
          </a:lstStyle>
          <a:p>
            <a:endParaRPr lang="fr-FR" dirty="0"/>
          </a:p>
        </p:txBody>
      </p:sp>
      <p:sp>
        <p:nvSpPr>
          <p:cNvPr id="9" name="Espace réservé du numéro de diapositive 8">
            <a:extLst>
              <a:ext uri="{FF2B5EF4-FFF2-40B4-BE49-F238E27FC236}">
                <a16:creationId xmlns:a16="http://schemas.microsoft.com/office/drawing/2014/main" id="{4372D00B-B51F-3723-FA52-FB6EC46D040E}"/>
              </a:ext>
            </a:extLst>
          </p:cNvPr>
          <p:cNvSpPr>
            <a:spLocks noGrp="1"/>
          </p:cNvSpPr>
          <p:nvPr>
            <p:ph type="sldNum" sz="quarter" idx="12"/>
          </p:nvPr>
        </p:nvSpPr>
        <p:spPr>
          <a:xfrm>
            <a:off x="8610600" y="6356350"/>
            <a:ext cx="2743200" cy="365125"/>
          </a:xfrm>
          <a:prstGeom prst="rect">
            <a:avLst/>
          </a:prstGeom>
        </p:spPr>
        <p:txBody>
          <a:bodyPr/>
          <a:lstStyle>
            <a:lvl1pPr>
              <a:defRPr sz="1600">
                <a:latin typeface="Trebuchet MS" panose="020B0703020202090204" pitchFamily="34" charset="0"/>
              </a:defRPr>
            </a:lvl1pPr>
          </a:lstStyle>
          <a:p>
            <a:fld id="{C15375BA-EA32-354F-A32C-92876030C931}" type="slidenum">
              <a:rPr lang="fr-FR" smtClean="0"/>
              <a:pPr/>
              <a:t>‹N°›</a:t>
            </a:fld>
            <a:endParaRPr lang="fr-FR" dirty="0"/>
          </a:p>
        </p:txBody>
      </p:sp>
    </p:spTree>
    <p:extLst>
      <p:ext uri="{BB962C8B-B14F-4D97-AF65-F5344CB8AC3E}">
        <p14:creationId xmlns:p14="http://schemas.microsoft.com/office/powerpoint/2010/main" val="1596646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9E92C5-E6EF-BBA8-1127-890F99A8E8B9}"/>
              </a:ext>
            </a:extLst>
          </p:cNvPr>
          <p:cNvSpPr>
            <a:spLocks noGrp="1"/>
          </p:cNvSpPr>
          <p:nvPr>
            <p:ph type="title"/>
          </p:nvPr>
        </p:nvSpPr>
        <p:spPr>
          <a:xfrm>
            <a:off x="838200" y="365125"/>
            <a:ext cx="10515600" cy="1325563"/>
          </a:xfrm>
          <a:prstGeom prst="rect">
            <a:avLst/>
          </a:prstGeom>
        </p:spPr>
        <p:txBody>
          <a:bodyPr/>
          <a:lstStyle>
            <a:lvl1pPr>
              <a:defRPr b="0">
                <a:latin typeface="Trebuchet MS" panose="020B0703020202090204" pitchFamily="34" charset="0"/>
              </a:defRPr>
            </a:lvl1pPr>
          </a:lstStyle>
          <a:p>
            <a:r>
              <a:rPr lang="fr-FR" dirty="0"/>
              <a:t>Modifiez le style du titre</a:t>
            </a:r>
          </a:p>
        </p:txBody>
      </p:sp>
      <p:sp>
        <p:nvSpPr>
          <p:cNvPr id="3" name="Espace réservé de la date 2">
            <a:extLst>
              <a:ext uri="{FF2B5EF4-FFF2-40B4-BE49-F238E27FC236}">
                <a16:creationId xmlns:a16="http://schemas.microsoft.com/office/drawing/2014/main" id="{E245DBFC-4334-B8EB-50EC-6C05182F3D91}"/>
              </a:ext>
            </a:extLst>
          </p:cNvPr>
          <p:cNvSpPr>
            <a:spLocks noGrp="1"/>
          </p:cNvSpPr>
          <p:nvPr>
            <p:ph type="dt" sz="half" idx="10"/>
          </p:nvPr>
        </p:nvSpPr>
        <p:spPr>
          <a:xfrm>
            <a:off x="838200" y="6356350"/>
            <a:ext cx="2743200" cy="365125"/>
          </a:xfrm>
          <a:prstGeom prst="rect">
            <a:avLst/>
          </a:prstGeom>
        </p:spPr>
        <p:txBody>
          <a:bodyPr/>
          <a:lstStyle>
            <a:lvl1pPr>
              <a:defRPr sz="1600">
                <a:latin typeface="Trebuchet MS" panose="020B0703020202090204" pitchFamily="34" charset="0"/>
              </a:defRPr>
            </a:lvl1pPr>
          </a:lstStyle>
          <a:p>
            <a:fld id="{4EE94195-E853-1649-BFDE-5460FFC9A435}" type="datetimeFigureOut">
              <a:rPr lang="fr-FR" smtClean="0"/>
              <a:pPr/>
              <a:t>22/06/2023</a:t>
            </a:fld>
            <a:endParaRPr lang="fr-FR"/>
          </a:p>
        </p:txBody>
      </p:sp>
      <p:sp>
        <p:nvSpPr>
          <p:cNvPr id="4" name="Espace réservé du pied de page 3">
            <a:extLst>
              <a:ext uri="{FF2B5EF4-FFF2-40B4-BE49-F238E27FC236}">
                <a16:creationId xmlns:a16="http://schemas.microsoft.com/office/drawing/2014/main" id="{251E990D-BF69-F48E-C592-5CFE52A89EE0}"/>
              </a:ext>
            </a:extLst>
          </p:cNvPr>
          <p:cNvSpPr>
            <a:spLocks noGrp="1"/>
          </p:cNvSpPr>
          <p:nvPr>
            <p:ph type="ftr" sz="quarter" idx="11"/>
          </p:nvPr>
        </p:nvSpPr>
        <p:spPr>
          <a:xfrm>
            <a:off x="4038600" y="6356350"/>
            <a:ext cx="4114800" cy="365125"/>
          </a:xfrm>
          <a:prstGeom prst="rect">
            <a:avLst/>
          </a:prstGeom>
        </p:spPr>
        <p:txBody>
          <a:bodyPr/>
          <a:lstStyle>
            <a:lvl1pPr>
              <a:defRPr sz="1600">
                <a:latin typeface="Trebuchet MS" panose="020B0703020202090204" pitchFamily="34" charset="0"/>
              </a:defRPr>
            </a:lvl1pPr>
          </a:lstStyle>
          <a:p>
            <a:endParaRPr lang="fr-FR"/>
          </a:p>
        </p:txBody>
      </p:sp>
      <p:sp>
        <p:nvSpPr>
          <p:cNvPr id="5" name="Espace réservé du numéro de diapositive 4">
            <a:extLst>
              <a:ext uri="{FF2B5EF4-FFF2-40B4-BE49-F238E27FC236}">
                <a16:creationId xmlns:a16="http://schemas.microsoft.com/office/drawing/2014/main" id="{7660A052-4485-A2B4-B8C7-5DCA29931DCA}"/>
              </a:ext>
            </a:extLst>
          </p:cNvPr>
          <p:cNvSpPr>
            <a:spLocks noGrp="1"/>
          </p:cNvSpPr>
          <p:nvPr>
            <p:ph type="sldNum" sz="quarter" idx="12"/>
          </p:nvPr>
        </p:nvSpPr>
        <p:spPr>
          <a:xfrm>
            <a:off x="8610600" y="6356350"/>
            <a:ext cx="2743200" cy="365125"/>
          </a:xfrm>
          <a:prstGeom prst="rect">
            <a:avLst/>
          </a:prstGeom>
        </p:spPr>
        <p:txBody>
          <a:bodyPr/>
          <a:lstStyle>
            <a:lvl1pPr>
              <a:defRPr sz="1600">
                <a:latin typeface="Trebuchet MS" panose="020B0703020202090204" pitchFamily="34" charset="0"/>
              </a:defRPr>
            </a:lvl1pPr>
          </a:lstStyle>
          <a:p>
            <a:fld id="{C15375BA-EA32-354F-A32C-92876030C931}" type="slidenum">
              <a:rPr lang="fr-FR" smtClean="0"/>
              <a:pPr/>
              <a:t>‹N°›</a:t>
            </a:fld>
            <a:endParaRPr lang="fr-FR"/>
          </a:p>
        </p:txBody>
      </p:sp>
    </p:spTree>
    <p:extLst>
      <p:ext uri="{BB962C8B-B14F-4D97-AF65-F5344CB8AC3E}">
        <p14:creationId xmlns:p14="http://schemas.microsoft.com/office/powerpoint/2010/main" val="3015233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DED1F7B3-2BDE-E870-699D-74B3E74D8F7A}"/>
              </a:ext>
            </a:extLst>
          </p:cNvPr>
          <p:cNvSpPr>
            <a:spLocks noGrp="1"/>
          </p:cNvSpPr>
          <p:nvPr>
            <p:ph type="dt" sz="half" idx="10"/>
          </p:nvPr>
        </p:nvSpPr>
        <p:spPr>
          <a:xfrm>
            <a:off x="838200" y="6356350"/>
            <a:ext cx="2743200" cy="365125"/>
          </a:xfrm>
          <a:prstGeom prst="rect">
            <a:avLst/>
          </a:prstGeom>
        </p:spPr>
        <p:txBody>
          <a:bodyPr/>
          <a:lstStyle>
            <a:lvl1pPr>
              <a:defRPr sz="1600">
                <a:latin typeface="Trebuchet MS" panose="020B0703020202090204" pitchFamily="34" charset="0"/>
              </a:defRPr>
            </a:lvl1pPr>
          </a:lstStyle>
          <a:p>
            <a:fld id="{4EE94195-E853-1649-BFDE-5460FFC9A435}" type="datetimeFigureOut">
              <a:rPr lang="fr-FR" smtClean="0"/>
              <a:pPr/>
              <a:t>22/06/2023</a:t>
            </a:fld>
            <a:endParaRPr lang="fr-FR"/>
          </a:p>
        </p:txBody>
      </p:sp>
      <p:sp>
        <p:nvSpPr>
          <p:cNvPr id="3" name="Espace réservé du pied de page 2">
            <a:extLst>
              <a:ext uri="{FF2B5EF4-FFF2-40B4-BE49-F238E27FC236}">
                <a16:creationId xmlns:a16="http://schemas.microsoft.com/office/drawing/2014/main" id="{FDF23479-71D8-E4E7-C249-731B5C04C485}"/>
              </a:ext>
            </a:extLst>
          </p:cNvPr>
          <p:cNvSpPr>
            <a:spLocks noGrp="1"/>
          </p:cNvSpPr>
          <p:nvPr>
            <p:ph type="ftr" sz="quarter" idx="11"/>
          </p:nvPr>
        </p:nvSpPr>
        <p:spPr>
          <a:xfrm>
            <a:off x="4038600" y="6356350"/>
            <a:ext cx="4114800" cy="365125"/>
          </a:xfrm>
          <a:prstGeom prst="rect">
            <a:avLst/>
          </a:prstGeom>
        </p:spPr>
        <p:txBody>
          <a:bodyPr/>
          <a:lstStyle>
            <a:lvl1pPr>
              <a:defRPr sz="1600">
                <a:latin typeface="Trebuchet MS" panose="020B0703020202090204" pitchFamily="34" charset="0"/>
              </a:defRPr>
            </a:lvl1pPr>
          </a:lstStyle>
          <a:p>
            <a:endParaRPr lang="fr-FR"/>
          </a:p>
        </p:txBody>
      </p:sp>
      <p:sp>
        <p:nvSpPr>
          <p:cNvPr id="4" name="Espace réservé du numéro de diapositive 3">
            <a:extLst>
              <a:ext uri="{FF2B5EF4-FFF2-40B4-BE49-F238E27FC236}">
                <a16:creationId xmlns:a16="http://schemas.microsoft.com/office/drawing/2014/main" id="{76CABCAF-8FE3-6D59-22C2-FCB5785CDEBE}"/>
              </a:ext>
            </a:extLst>
          </p:cNvPr>
          <p:cNvSpPr>
            <a:spLocks noGrp="1"/>
          </p:cNvSpPr>
          <p:nvPr>
            <p:ph type="sldNum" sz="quarter" idx="12"/>
          </p:nvPr>
        </p:nvSpPr>
        <p:spPr>
          <a:xfrm>
            <a:off x="8610600" y="6356350"/>
            <a:ext cx="2743200" cy="365125"/>
          </a:xfrm>
          <a:prstGeom prst="rect">
            <a:avLst/>
          </a:prstGeom>
        </p:spPr>
        <p:txBody>
          <a:bodyPr/>
          <a:lstStyle>
            <a:lvl1pPr>
              <a:defRPr sz="1600">
                <a:latin typeface="Trebuchet MS" panose="020B0703020202090204" pitchFamily="34" charset="0"/>
              </a:defRPr>
            </a:lvl1pPr>
          </a:lstStyle>
          <a:p>
            <a:fld id="{C15375BA-EA32-354F-A32C-92876030C931}" type="slidenum">
              <a:rPr lang="fr-FR" smtClean="0"/>
              <a:pPr/>
              <a:t>‹N°›</a:t>
            </a:fld>
            <a:endParaRPr lang="fr-FR"/>
          </a:p>
        </p:txBody>
      </p:sp>
    </p:spTree>
    <p:extLst>
      <p:ext uri="{BB962C8B-B14F-4D97-AF65-F5344CB8AC3E}">
        <p14:creationId xmlns:p14="http://schemas.microsoft.com/office/powerpoint/2010/main" val="23484096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004548-BCFB-BD1E-FF8C-3B0FDD5185C0}"/>
              </a:ext>
            </a:extLst>
          </p:cNvPr>
          <p:cNvSpPr>
            <a:spLocks noGrp="1"/>
          </p:cNvSpPr>
          <p:nvPr>
            <p:ph type="title"/>
          </p:nvPr>
        </p:nvSpPr>
        <p:spPr>
          <a:xfrm>
            <a:off x="839788" y="457200"/>
            <a:ext cx="3932237" cy="1600200"/>
          </a:xfrm>
          <a:prstGeom prst="rect">
            <a:avLst/>
          </a:prstGeom>
        </p:spPr>
        <p:txBody>
          <a:bodyPr anchor="b"/>
          <a:lstStyle>
            <a:lvl1pPr>
              <a:defRPr sz="3200">
                <a:latin typeface="Trebuchet MS" panose="020B0703020202090204" pitchFamily="34" charset="0"/>
              </a:defRPr>
            </a:lvl1pPr>
          </a:lstStyle>
          <a:p>
            <a:r>
              <a:rPr lang="fr-FR" dirty="0"/>
              <a:t>Modifiez le style du titre</a:t>
            </a:r>
          </a:p>
        </p:txBody>
      </p:sp>
      <p:sp>
        <p:nvSpPr>
          <p:cNvPr id="3" name="Espace réservé du contenu 2">
            <a:extLst>
              <a:ext uri="{FF2B5EF4-FFF2-40B4-BE49-F238E27FC236}">
                <a16:creationId xmlns:a16="http://schemas.microsoft.com/office/drawing/2014/main" id="{0514054A-A3FB-0CCB-8160-45BC65221434}"/>
              </a:ext>
            </a:extLst>
          </p:cNvPr>
          <p:cNvSpPr>
            <a:spLocks noGrp="1"/>
          </p:cNvSpPr>
          <p:nvPr>
            <p:ph idx="1"/>
          </p:nvPr>
        </p:nvSpPr>
        <p:spPr>
          <a:xfrm>
            <a:off x="5183188" y="987425"/>
            <a:ext cx="6172200" cy="4873625"/>
          </a:xfrm>
          <a:prstGeom prst="rect">
            <a:avLst/>
          </a:prstGeom>
        </p:spPr>
        <p:txBody>
          <a:bodyPr/>
          <a:lstStyle>
            <a:lvl1pPr>
              <a:defRPr sz="3200">
                <a:latin typeface="Trebuchet MS" panose="020B0703020202090204" pitchFamily="34" charset="0"/>
              </a:defRPr>
            </a:lvl1pPr>
            <a:lvl2pPr>
              <a:defRPr sz="2800">
                <a:latin typeface="Trebuchet MS" panose="020B0703020202090204" pitchFamily="34" charset="0"/>
              </a:defRPr>
            </a:lvl2pPr>
            <a:lvl3pPr>
              <a:defRPr sz="2400">
                <a:latin typeface="Trebuchet MS" panose="020B0703020202090204" pitchFamily="34" charset="0"/>
              </a:defRPr>
            </a:lvl3pPr>
            <a:lvl4pPr>
              <a:defRPr sz="2000">
                <a:latin typeface="Trebuchet MS" panose="020B0703020202090204" pitchFamily="34" charset="0"/>
              </a:defRPr>
            </a:lvl4pPr>
            <a:lvl5pPr>
              <a:defRPr sz="2000">
                <a:latin typeface="Trebuchet MS" panose="020B0703020202090204" pitchFamily="34" charset="0"/>
              </a:defRPr>
            </a:lvl5pPr>
            <a:lvl6pPr>
              <a:defRPr sz="2000"/>
            </a:lvl6pPr>
            <a:lvl7pPr>
              <a:defRPr sz="2000"/>
            </a:lvl7pPr>
            <a:lvl8pPr>
              <a:defRPr sz="2000"/>
            </a:lvl8pPr>
            <a:lvl9pPr>
              <a:defRPr sz="20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u texte 3">
            <a:extLst>
              <a:ext uri="{FF2B5EF4-FFF2-40B4-BE49-F238E27FC236}">
                <a16:creationId xmlns:a16="http://schemas.microsoft.com/office/drawing/2014/main" id="{68430BE8-8D84-63ED-A7EC-066D4D176384}"/>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Trebuchet MS" panose="020B070302020209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5" name="Espace réservé de la date 4">
            <a:extLst>
              <a:ext uri="{FF2B5EF4-FFF2-40B4-BE49-F238E27FC236}">
                <a16:creationId xmlns:a16="http://schemas.microsoft.com/office/drawing/2014/main" id="{2D880D1D-CD76-FF21-87E0-530F0325DEC9}"/>
              </a:ext>
            </a:extLst>
          </p:cNvPr>
          <p:cNvSpPr>
            <a:spLocks noGrp="1"/>
          </p:cNvSpPr>
          <p:nvPr>
            <p:ph type="dt" sz="half" idx="10"/>
          </p:nvPr>
        </p:nvSpPr>
        <p:spPr>
          <a:xfrm>
            <a:off x="838200" y="6356350"/>
            <a:ext cx="2743200" cy="365125"/>
          </a:xfrm>
          <a:prstGeom prst="rect">
            <a:avLst/>
          </a:prstGeom>
        </p:spPr>
        <p:txBody>
          <a:bodyPr/>
          <a:lstStyle>
            <a:lvl1pPr>
              <a:defRPr sz="1600">
                <a:latin typeface="Trebuchet MS" panose="020B0703020202090204" pitchFamily="34" charset="0"/>
              </a:defRPr>
            </a:lvl1pPr>
          </a:lstStyle>
          <a:p>
            <a:fld id="{4EE94195-E853-1649-BFDE-5460FFC9A435}" type="datetimeFigureOut">
              <a:rPr lang="fr-FR" smtClean="0"/>
              <a:pPr/>
              <a:t>22/06/2023</a:t>
            </a:fld>
            <a:endParaRPr lang="fr-FR"/>
          </a:p>
        </p:txBody>
      </p:sp>
      <p:sp>
        <p:nvSpPr>
          <p:cNvPr id="6" name="Espace réservé du pied de page 5">
            <a:extLst>
              <a:ext uri="{FF2B5EF4-FFF2-40B4-BE49-F238E27FC236}">
                <a16:creationId xmlns:a16="http://schemas.microsoft.com/office/drawing/2014/main" id="{F5F00440-BFE6-5CA6-54E2-342A22EE86C2}"/>
              </a:ext>
            </a:extLst>
          </p:cNvPr>
          <p:cNvSpPr>
            <a:spLocks noGrp="1"/>
          </p:cNvSpPr>
          <p:nvPr>
            <p:ph type="ftr" sz="quarter" idx="11"/>
          </p:nvPr>
        </p:nvSpPr>
        <p:spPr>
          <a:xfrm>
            <a:off x="4038600" y="6356350"/>
            <a:ext cx="4114800" cy="365125"/>
          </a:xfrm>
          <a:prstGeom prst="rect">
            <a:avLst/>
          </a:prstGeom>
        </p:spPr>
        <p:txBody>
          <a:bodyPr/>
          <a:lstStyle>
            <a:lvl1pPr>
              <a:defRPr sz="1600">
                <a:latin typeface="Trebuchet MS" panose="020B0703020202090204" pitchFamily="34" charset="0"/>
              </a:defRPr>
            </a:lvl1pPr>
          </a:lstStyle>
          <a:p>
            <a:endParaRPr lang="fr-FR"/>
          </a:p>
        </p:txBody>
      </p:sp>
      <p:sp>
        <p:nvSpPr>
          <p:cNvPr id="7" name="Espace réservé du numéro de diapositive 6">
            <a:extLst>
              <a:ext uri="{FF2B5EF4-FFF2-40B4-BE49-F238E27FC236}">
                <a16:creationId xmlns:a16="http://schemas.microsoft.com/office/drawing/2014/main" id="{2F226D98-78CC-B39B-2F28-28A6CC06F230}"/>
              </a:ext>
            </a:extLst>
          </p:cNvPr>
          <p:cNvSpPr>
            <a:spLocks noGrp="1"/>
          </p:cNvSpPr>
          <p:nvPr>
            <p:ph type="sldNum" sz="quarter" idx="12"/>
          </p:nvPr>
        </p:nvSpPr>
        <p:spPr>
          <a:xfrm>
            <a:off x="8610600" y="6356350"/>
            <a:ext cx="2743200" cy="365125"/>
          </a:xfrm>
          <a:prstGeom prst="rect">
            <a:avLst/>
          </a:prstGeom>
        </p:spPr>
        <p:txBody>
          <a:bodyPr/>
          <a:lstStyle>
            <a:lvl1pPr>
              <a:defRPr sz="1600">
                <a:latin typeface="Trebuchet MS" panose="020B0703020202090204" pitchFamily="34" charset="0"/>
              </a:defRPr>
            </a:lvl1pPr>
          </a:lstStyle>
          <a:p>
            <a:fld id="{C15375BA-EA32-354F-A32C-92876030C931}" type="slidenum">
              <a:rPr lang="fr-FR" smtClean="0"/>
              <a:pPr/>
              <a:t>‹N°›</a:t>
            </a:fld>
            <a:endParaRPr lang="fr-FR"/>
          </a:p>
        </p:txBody>
      </p:sp>
    </p:spTree>
    <p:extLst>
      <p:ext uri="{BB962C8B-B14F-4D97-AF65-F5344CB8AC3E}">
        <p14:creationId xmlns:p14="http://schemas.microsoft.com/office/powerpoint/2010/main" val="2062248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643F7B-9BBD-7C99-582C-73519AD5122C}"/>
              </a:ext>
            </a:extLst>
          </p:cNvPr>
          <p:cNvSpPr>
            <a:spLocks noGrp="1"/>
          </p:cNvSpPr>
          <p:nvPr>
            <p:ph type="title"/>
          </p:nvPr>
        </p:nvSpPr>
        <p:spPr>
          <a:xfrm>
            <a:off x="839788" y="457200"/>
            <a:ext cx="3932237" cy="1600200"/>
          </a:xfrm>
          <a:prstGeom prst="rect">
            <a:avLst/>
          </a:prstGeom>
        </p:spPr>
        <p:txBody>
          <a:bodyPr anchor="b"/>
          <a:lstStyle>
            <a:lvl1pPr>
              <a:defRPr sz="3200">
                <a:latin typeface="Trebuchet MS" panose="020B0703020202090204" pitchFamily="34" charset="0"/>
              </a:defRPr>
            </a:lvl1pPr>
          </a:lstStyle>
          <a:p>
            <a:r>
              <a:rPr lang="fr-FR" dirty="0"/>
              <a:t>Modifiez le style du titre</a:t>
            </a:r>
          </a:p>
        </p:txBody>
      </p:sp>
      <p:sp>
        <p:nvSpPr>
          <p:cNvPr id="3" name="Espace réservé pour une image  2">
            <a:extLst>
              <a:ext uri="{FF2B5EF4-FFF2-40B4-BE49-F238E27FC236}">
                <a16:creationId xmlns:a16="http://schemas.microsoft.com/office/drawing/2014/main" id="{8279D4B1-27BE-F1A2-8854-6C2A3E51EEE2}"/>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9E13D29-E7BB-7202-80F0-E284C4D44C73}"/>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atin typeface="Trebuchet MS" panose="020B070302020209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dirty="0"/>
              <a:t>Cliquez pour modifier les styles du texte du masque</a:t>
            </a:r>
          </a:p>
        </p:txBody>
      </p:sp>
      <p:sp>
        <p:nvSpPr>
          <p:cNvPr id="5" name="Espace réservé de la date 4">
            <a:extLst>
              <a:ext uri="{FF2B5EF4-FFF2-40B4-BE49-F238E27FC236}">
                <a16:creationId xmlns:a16="http://schemas.microsoft.com/office/drawing/2014/main" id="{59F72641-79C4-5D0C-7F7E-10E9D35CAA1F}"/>
              </a:ext>
            </a:extLst>
          </p:cNvPr>
          <p:cNvSpPr>
            <a:spLocks noGrp="1"/>
          </p:cNvSpPr>
          <p:nvPr>
            <p:ph type="dt" sz="half" idx="10"/>
          </p:nvPr>
        </p:nvSpPr>
        <p:spPr>
          <a:xfrm>
            <a:off x="838200" y="6356350"/>
            <a:ext cx="2743200" cy="365125"/>
          </a:xfrm>
          <a:prstGeom prst="rect">
            <a:avLst/>
          </a:prstGeom>
        </p:spPr>
        <p:txBody>
          <a:bodyPr/>
          <a:lstStyle>
            <a:lvl1pPr>
              <a:defRPr sz="1600">
                <a:latin typeface="Trebuchet MS" panose="020B0703020202090204" pitchFamily="34" charset="0"/>
              </a:defRPr>
            </a:lvl1pPr>
          </a:lstStyle>
          <a:p>
            <a:fld id="{4EE94195-E853-1649-BFDE-5460FFC9A435}" type="datetimeFigureOut">
              <a:rPr lang="fr-FR" smtClean="0"/>
              <a:pPr/>
              <a:t>22/06/2023</a:t>
            </a:fld>
            <a:endParaRPr lang="fr-FR" dirty="0"/>
          </a:p>
        </p:txBody>
      </p:sp>
      <p:sp>
        <p:nvSpPr>
          <p:cNvPr id="6" name="Espace réservé du pied de page 5">
            <a:extLst>
              <a:ext uri="{FF2B5EF4-FFF2-40B4-BE49-F238E27FC236}">
                <a16:creationId xmlns:a16="http://schemas.microsoft.com/office/drawing/2014/main" id="{66CC2F4E-140E-AF33-3E4C-EFC7EC238778}"/>
              </a:ext>
            </a:extLst>
          </p:cNvPr>
          <p:cNvSpPr>
            <a:spLocks noGrp="1"/>
          </p:cNvSpPr>
          <p:nvPr>
            <p:ph type="ftr" sz="quarter" idx="11"/>
          </p:nvPr>
        </p:nvSpPr>
        <p:spPr>
          <a:xfrm>
            <a:off x="4038600" y="6356350"/>
            <a:ext cx="4114800" cy="365125"/>
          </a:xfrm>
          <a:prstGeom prst="rect">
            <a:avLst/>
          </a:prstGeom>
        </p:spPr>
        <p:txBody>
          <a:bodyPr/>
          <a:lstStyle>
            <a:lvl1pPr>
              <a:defRPr sz="1600">
                <a:latin typeface="Trebuchet MS" panose="020B0703020202090204" pitchFamily="34" charset="0"/>
              </a:defRPr>
            </a:lvl1pPr>
          </a:lstStyle>
          <a:p>
            <a:endParaRPr lang="fr-FR"/>
          </a:p>
        </p:txBody>
      </p:sp>
      <p:sp>
        <p:nvSpPr>
          <p:cNvPr id="7" name="Espace réservé du numéro de diapositive 6">
            <a:extLst>
              <a:ext uri="{FF2B5EF4-FFF2-40B4-BE49-F238E27FC236}">
                <a16:creationId xmlns:a16="http://schemas.microsoft.com/office/drawing/2014/main" id="{D3AE6852-5535-BE5B-EA8F-7257528D81D9}"/>
              </a:ext>
            </a:extLst>
          </p:cNvPr>
          <p:cNvSpPr>
            <a:spLocks noGrp="1"/>
          </p:cNvSpPr>
          <p:nvPr>
            <p:ph type="sldNum" sz="quarter" idx="12"/>
          </p:nvPr>
        </p:nvSpPr>
        <p:spPr>
          <a:xfrm>
            <a:off x="8610600" y="6356350"/>
            <a:ext cx="2743200" cy="365125"/>
          </a:xfrm>
          <a:prstGeom prst="rect">
            <a:avLst/>
          </a:prstGeom>
        </p:spPr>
        <p:txBody>
          <a:bodyPr/>
          <a:lstStyle>
            <a:lvl1pPr>
              <a:defRPr sz="1600">
                <a:latin typeface="Trebuchet MS" panose="020B0703020202090204" pitchFamily="34" charset="0"/>
              </a:defRPr>
            </a:lvl1pPr>
          </a:lstStyle>
          <a:p>
            <a:fld id="{C15375BA-EA32-354F-A32C-92876030C931}" type="slidenum">
              <a:rPr lang="fr-FR" smtClean="0"/>
              <a:pPr/>
              <a:t>‹N°›</a:t>
            </a:fld>
            <a:endParaRPr lang="fr-FR"/>
          </a:p>
        </p:txBody>
      </p:sp>
    </p:spTree>
    <p:extLst>
      <p:ext uri="{BB962C8B-B14F-4D97-AF65-F5344CB8AC3E}">
        <p14:creationId xmlns:p14="http://schemas.microsoft.com/office/powerpoint/2010/main" val="776146054"/>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BEBE5"/>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34314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cairn.info/revue-plein-droit-2002-4-page-37.htm" TargetMode="External"/><Relationship Id="rId2" Type="http://schemas.openxmlformats.org/officeDocument/2006/relationships/hyperlink" Target="https://www.lumni.fr/video/1983-la-marche-pour-l-egalite-et-contre-le-racism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journals.openedition.org/sdt/4076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31C805-12A8-2547-9C14-99A74852ACE5}"/>
              </a:ext>
            </a:extLst>
          </p:cNvPr>
          <p:cNvSpPr>
            <a:spLocks noGrp="1"/>
          </p:cNvSpPr>
          <p:nvPr>
            <p:ph type="title"/>
          </p:nvPr>
        </p:nvSpPr>
        <p:spPr>
          <a:xfrm>
            <a:off x="1156983" y="2563688"/>
            <a:ext cx="9878034" cy="1495671"/>
          </a:xfrm>
        </p:spPr>
        <p:txBody>
          <a:bodyPr/>
          <a:lstStyle/>
          <a:p>
            <a:r>
              <a:rPr lang="fr-FR" sz="5400" dirty="0">
                <a:latin typeface="Marianne" panose="02000000000000000000" pitchFamily="50" charset="0"/>
              </a:rPr>
              <a:t>ISLAM ET ÉCOLE EN FRANCE</a:t>
            </a:r>
          </a:p>
        </p:txBody>
      </p:sp>
      <p:sp>
        <p:nvSpPr>
          <p:cNvPr id="3" name="Espace réservé du texte 2">
            <a:extLst>
              <a:ext uri="{FF2B5EF4-FFF2-40B4-BE49-F238E27FC236}">
                <a16:creationId xmlns:a16="http://schemas.microsoft.com/office/drawing/2014/main" id="{04C43E0A-E77B-354F-8DBA-B772B095E111}"/>
              </a:ext>
            </a:extLst>
          </p:cNvPr>
          <p:cNvSpPr>
            <a:spLocks noGrp="1"/>
          </p:cNvSpPr>
          <p:nvPr>
            <p:ph type="body" sz="quarter" idx="10"/>
          </p:nvPr>
        </p:nvSpPr>
        <p:spPr>
          <a:xfrm>
            <a:off x="2032001" y="4133740"/>
            <a:ext cx="6566028" cy="1641475"/>
          </a:xfrm>
        </p:spPr>
        <p:txBody>
          <a:bodyPr/>
          <a:lstStyle/>
          <a:p>
            <a:r>
              <a:rPr lang="fr-FR" dirty="0">
                <a:latin typeface="Marianne" panose="02000000000000000000" pitchFamily="50" charset="0"/>
              </a:rPr>
              <a:t>Samia Langar </a:t>
            </a:r>
          </a:p>
          <a:p>
            <a:r>
              <a:rPr lang="fr-FR" dirty="0">
                <a:latin typeface="Marianne" panose="02000000000000000000" pitchFamily="50" charset="0"/>
              </a:rPr>
              <a:t>Docteure en Sciences de l’Education</a:t>
            </a:r>
          </a:p>
          <a:p>
            <a:r>
              <a:rPr lang="fr-FR" dirty="0">
                <a:latin typeface="Marianne" panose="02000000000000000000" pitchFamily="50" charset="0"/>
              </a:rPr>
              <a:t>Université Lumière Lyon2</a:t>
            </a:r>
          </a:p>
        </p:txBody>
      </p:sp>
    </p:spTree>
    <p:extLst>
      <p:ext uri="{BB962C8B-B14F-4D97-AF65-F5344CB8AC3E}">
        <p14:creationId xmlns:p14="http://schemas.microsoft.com/office/powerpoint/2010/main" val="17074308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74001" y="401637"/>
            <a:ext cx="11108563" cy="614363"/>
          </a:xfrm>
        </p:spPr>
        <p:txBody>
          <a:bodyPr/>
          <a:lstStyle/>
          <a:p>
            <a:r>
              <a:rPr lang="fr-FR" sz="2800" dirty="0">
                <a:latin typeface="Marianne" panose="02000000000000000000" pitchFamily="50" charset="0"/>
              </a:rPr>
              <a:t>1) La question du territoire et l’absence de mixité sociale </a:t>
            </a:r>
          </a:p>
        </p:txBody>
      </p:sp>
      <p:sp>
        <p:nvSpPr>
          <p:cNvPr id="3" name="Espace réservé du texte 2"/>
          <p:cNvSpPr>
            <a:spLocks noGrp="1"/>
          </p:cNvSpPr>
          <p:nvPr>
            <p:ph type="body" sz="quarter" idx="10"/>
          </p:nvPr>
        </p:nvSpPr>
        <p:spPr>
          <a:xfrm>
            <a:off x="2754488" y="1316446"/>
            <a:ext cx="8728076" cy="4734397"/>
          </a:xfrm>
        </p:spPr>
        <p:txBody>
          <a:bodyPr/>
          <a:lstStyle/>
          <a:p>
            <a:pPr algn="just"/>
            <a:r>
              <a:rPr lang="fr-FR" dirty="0">
                <a:latin typeface="Marianne" panose="02000000000000000000" pitchFamily="50" charset="0"/>
              </a:rPr>
              <a:t>La relégation territoriale et l’absence de mixité sociale sont les problèmes de fond, et on ne peut comprendre la place qu’occupe aujourd’hui l’islam dans certains quartiers sans s’y référer. </a:t>
            </a:r>
          </a:p>
          <a:p>
            <a:pPr algn="just"/>
            <a:endParaRPr lang="fr-FR" b="1" dirty="0">
              <a:latin typeface="Marianne" panose="02000000000000000000" pitchFamily="50" charset="0"/>
            </a:endParaRPr>
          </a:p>
          <a:p>
            <a:pPr lvl="0" algn="just"/>
            <a:r>
              <a:rPr lang="fr-FR" dirty="0">
                <a:latin typeface="Marianne" panose="02000000000000000000" pitchFamily="50" charset="0"/>
              </a:rPr>
              <a:t>Les propos de tous les interlocuteurs (parents, responsables éducatifs et enseignants du territoire) convergent pour nous rappeler que </a:t>
            </a:r>
            <a:r>
              <a:rPr lang="fr-FR" b="1" dirty="0">
                <a:latin typeface="Marianne" panose="02000000000000000000" pitchFamily="50" charset="0"/>
              </a:rPr>
              <a:t>sous la question de l’islam, se trouvent les conditions sociales, l’enclavement territorial </a:t>
            </a:r>
            <a:r>
              <a:rPr lang="fr-FR" dirty="0">
                <a:latin typeface="Marianne" panose="02000000000000000000" pitchFamily="50" charset="0"/>
              </a:rPr>
              <a:t>qui en sont en bonne partie le terreau.</a:t>
            </a:r>
          </a:p>
          <a:p>
            <a:pPr algn="just"/>
            <a:endParaRPr lang="fr-FR" dirty="0">
              <a:latin typeface="Marianne" panose="02000000000000000000" pitchFamily="50" charset="0"/>
            </a:endParaRPr>
          </a:p>
          <a:p>
            <a:endParaRPr lang="fr-FR" dirty="0">
              <a:latin typeface="Marianne" panose="02000000000000000000" pitchFamily="50" charset="0"/>
            </a:endParaRPr>
          </a:p>
        </p:txBody>
      </p:sp>
    </p:spTree>
    <p:extLst>
      <p:ext uri="{BB962C8B-B14F-4D97-AF65-F5344CB8AC3E}">
        <p14:creationId xmlns:p14="http://schemas.microsoft.com/office/powerpoint/2010/main" val="2248053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190045" y="1071154"/>
            <a:ext cx="9834386" cy="5786846"/>
          </a:xfrm>
        </p:spPr>
        <p:txBody>
          <a:bodyPr/>
          <a:lstStyle/>
          <a:p>
            <a:pPr algn="just"/>
            <a:r>
              <a:rPr lang="fr-FR" b="1" dirty="0">
                <a:latin typeface="Marianne" panose="02000000000000000000" pitchFamily="50" charset="0"/>
              </a:rPr>
              <a:t> </a:t>
            </a:r>
            <a:r>
              <a:rPr lang="fr-FR" dirty="0">
                <a:latin typeface="Marianne" panose="02000000000000000000" pitchFamily="50" charset="0"/>
              </a:rPr>
              <a:t>La question territoriale nous amène directement à la </a:t>
            </a:r>
            <a:r>
              <a:rPr lang="fr-FR" b="1" dirty="0">
                <a:latin typeface="Marianne" panose="02000000000000000000" pitchFamily="50" charset="0"/>
              </a:rPr>
              <a:t>question communautaire </a:t>
            </a:r>
            <a:r>
              <a:rPr lang="fr-FR" dirty="0">
                <a:latin typeface="Marianne" panose="02000000000000000000" pitchFamily="50" charset="0"/>
              </a:rPr>
              <a:t>: </a:t>
            </a:r>
          </a:p>
          <a:p>
            <a:pPr algn="just"/>
            <a:r>
              <a:rPr lang="fr-FR" dirty="0">
                <a:latin typeface="Marianne" panose="02000000000000000000" pitchFamily="50" charset="0"/>
              </a:rPr>
              <a:t> Les familles enquêtées sont les premières à dénoncer l’absence de mixité sociale et ethnique.</a:t>
            </a:r>
          </a:p>
          <a:p>
            <a:pPr algn="just"/>
            <a:r>
              <a:rPr lang="fr-FR" dirty="0">
                <a:latin typeface="Marianne" panose="02000000000000000000" pitchFamily="50" charset="0"/>
              </a:rPr>
              <a:t> Ce n’est pas un choix, cette concentration spatiale des minorités dans les quartiers populaire est le plus souvent subie. Elles aspirent fortement à la mixité et à être traitées à égalité avec les autres citoyens.</a:t>
            </a:r>
          </a:p>
          <a:p>
            <a:pPr algn="just"/>
            <a:r>
              <a:rPr lang="fr-FR" dirty="0">
                <a:latin typeface="Marianne" panose="02000000000000000000" pitchFamily="50" charset="0"/>
              </a:rPr>
              <a:t>« </a:t>
            </a:r>
            <a:r>
              <a:rPr lang="fr-FR" i="1" dirty="0">
                <a:latin typeface="Marianne" panose="02000000000000000000" pitchFamily="50" charset="0"/>
              </a:rPr>
              <a:t>Oui on nous rejette, on se recentre pour se protéger </a:t>
            </a:r>
            <a:r>
              <a:rPr lang="fr-FR" dirty="0">
                <a:latin typeface="Marianne" panose="02000000000000000000" pitchFamily="50" charset="0"/>
              </a:rPr>
              <a:t>». « </a:t>
            </a:r>
            <a:r>
              <a:rPr lang="fr-FR" i="1" dirty="0">
                <a:latin typeface="Marianne" panose="02000000000000000000" pitchFamily="50" charset="0"/>
              </a:rPr>
              <a:t>Ça crée aussi une fermeture et ils sont encore plus critiqués et c'est un cercle vicieux</a:t>
            </a:r>
            <a:r>
              <a:rPr lang="fr-FR" b="1" i="1" dirty="0">
                <a:latin typeface="Marianne" panose="02000000000000000000" pitchFamily="50" charset="0"/>
              </a:rPr>
              <a:t> </a:t>
            </a:r>
            <a:r>
              <a:rPr lang="fr-FR" b="1" dirty="0">
                <a:latin typeface="Marianne" panose="02000000000000000000" pitchFamily="50" charset="0"/>
              </a:rPr>
              <a:t>».</a:t>
            </a:r>
            <a:r>
              <a:rPr lang="fr-FR" dirty="0">
                <a:latin typeface="Marianne" panose="02000000000000000000" pitchFamily="50" charset="0"/>
              </a:rPr>
              <a:t> Elle évoque ainsi la mécanique « </a:t>
            </a:r>
            <a:r>
              <a:rPr lang="fr-FR" i="1" dirty="0">
                <a:latin typeface="Marianne" panose="02000000000000000000" pitchFamily="50" charset="0"/>
              </a:rPr>
              <a:t>du rejet qui mène au repli </a:t>
            </a:r>
            <a:r>
              <a:rPr lang="fr-FR" dirty="0">
                <a:latin typeface="Marianne" panose="02000000000000000000" pitchFamily="50" charset="0"/>
              </a:rPr>
              <a:t>».</a:t>
            </a:r>
          </a:p>
          <a:p>
            <a:pPr algn="just"/>
            <a:endParaRPr lang="fr-FR" dirty="0">
              <a:latin typeface="Marianne" panose="02000000000000000000" pitchFamily="50" charset="0"/>
            </a:endParaRPr>
          </a:p>
        </p:txBody>
      </p:sp>
      <p:sp>
        <p:nvSpPr>
          <p:cNvPr id="6" name="Titre 1">
            <a:extLst>
              <a:ext uri="{FF2B5EF4-FFF2-40B4-BE49-F238E27FC236}">
                <a16:creationId xmlns:a16="http://schemas.microsoft.com/office/drawing/2014/main" id="{2A84607D-6698-9BFB-AA88-FF753103A232}"/>
              </a:ext>
            </a:extLst>
          </p:cNvPr>
          <p:cNvSpPr>
            <a:spLocks noGrp="1"/>
          </p:cNvSpPr>
          <p:nvPr>
            <p:ph type="title"/>
          </p:nvPr>
        </p:nvSpPr>
        <p:spPr>
          <a:xfrm>
            <a:off x="374001" y="401637"/>
            <a:ext cx="11108563" cy="614363"/>
          </a:xfrm>
        </p:spPr>
        <p:txBody>
          <a:bodyPr/>
          <a:lstStyle/>
          <a:p>
            <a:r>
              <a:rPr lang="fr-FR" sz="2800" dirty="0">
                <a:latin typeface="Marianne" panose="02000000000000000000" pitchFamily="50" charset="0"/>
              </a:rPr>
              <a:t>1) La question du territoire et l’absence de mixité sociale </a:t>
            </a:r>
          </a:p>
        </p:txBody>
      </p:sp>
    </p:spTree>
    <p:extLst>
      <p:ext uri="{BB962C8B-B14F-4D97-AF65-F5344CB8AC3E}">
        <p14:creationId xmlns:p14="http://schemas.microsoft.com/office/powerpoint/2010/main" val="22480537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757488" y="1214846"/>
            <a:ext cx="9018587" cy="5241517"/>
          </a:xfrm>
        </p:spPr>
        <p:txBody>
          <a:bodyPr/>
          <a:lstStyle/>
          <a:p>
            <a:pPr algn="just"/>
            <a:r>
              <a:rPr lang="fr-FR" dirty="0">
                <a:latin typeface="Marianne" panose="02000000000000000000" pitchFamily="50" charset="0"/>
              </a:rPr>
              <a:t>« </a:t>
            </a:r>
            <a:r>
              <a:rPr lang="fr-FR" i="1" dirty="0">
                <a:latin typeface="Marianne" panose="02000000000000000000" pitchFamily="50" charset="0"/>
              </a:rPr>
              <a:t>Mais bien sûr qu'ils sont enfermés. Les </a:t>
            </a:r>
            <a:r>
              <a:rPr lang="fr-FR" i="1" dirty="0" err="1">
                <a:latin typeface="Marianne" panose="02000000000000000000" pitchFamily="50" charset="0"/>
              </a:rPr>
              <a:t>Minguettes</a:t>
            </a:r>
            <a:r>
              <a:rPr lang="fr-FR" i="1" dirty="0">
                <a:latin typeface="Marianne" panose="02000000000000000000" pitchFamily="50" charset="0"/>
              </a:rPr>
              <a:t> ça reste les </a:t>
            </a:r>
            <a:r>
              <a:rPr lang="fr-FR" i="1" dirty="0" err="1">
                <a:latin typeface="Marianne" panose="02000000000000000000" pitchFamily="50" charset="0"/>
              </a:rPr>
              <a:t>Minguettes</a:t>
            </a:r>
            <a:r>
              <a:rPr lang="fr-FR" i="1" dirty="0">
                <a:latin typeface="Marianne" panose="02000000000000000000" pitchFamily="50" charset="0"/>
              </a:rPr>
              <a:t>. C'est une politique qui a été décidée </a:t>
            </a:r>
            <a:r>
              <a:rPr lang="fr-FR" dirty="0">
                <a:latin typeface="Marianne" panose="02000000000000000000" pitchFamily="50" charset="0"/>
              </a:rPr>
              <a:t>».</a:t>
            </a:r>
          </a:p>
          <a:p>
            <a:pPr lvl="0" algn="just"/>
            <a:r>
              <a:rPr lang="fr-FR" b="1" dirty="0">
                <a:latin typeface="Marianne" panose="02000000000000000000" pitchFamily="50" charset="0"/>
              </a:rPr>
              <a:t>Si communautarisme il y a, c’est bien, la constitution d’un entre soi protecteur en réponse à une société qui vous rejette</a:t>
            </a:r>
            <a:r>
              <a:rPr lang="fr-FR" dirty="0">
                <a:latin typeface="Marianne" panose="02000000000000000000" pitchFamily="50" charset="0"/>
              </a:rPr>
              <a:t>. Lors de mes entretiens, à plusieurs reprises, ce même constat est implicitement fait par les enseignants eux-mêmes. Avec étonnement, de leur côté : ce quartier, ce ghetto, est rassurant pour les élèves, ils y sont « bien », ne songent pas à en sortir...  </a:t>
            </a:r>
          </a:p>
          <a:p>
            <a:pPr algn="just"/>
            <a:r>
              <a:rPr lang="fr-FR" dirty="0">
                <a:latin typeface="Marianne" panose="02000000000000000000" pitchFamily="50" charset="0"/>
              </a:rPr>
              <a:t> </a:t>
            </a:r>
          </a:p>
        </p:txBody>
      </p:sp>
      <p:sp>
        <p:nvSpPr>
          <p:cNvPr id="6" name="Titre 1">
            <a:extLst>
              <a:ext uri="{FF2B5EF4-FFF2-40B4-BE49-F238E27FC236}">
                <a16:creationId xmlns:a16="http://schemas.microsoft.com/office/drawing/2014/main" id="{5F15F00E-FF4D-DABD-1743-61AE79C9C70F}"/>
              </a:ext>
            </a:extLst>
          </p:cNvPr>
          <p:cNvSpPr>
            <a:spLocks noGrp="1"/>
          </p:cNvSpPr>
          <p:nvPr>
            <p:ph type="title"/>
          </p:nvPr>
        </p:nvSpPr>
        <p:spPr>
          <a:xfrm>
            <a:off x="374001" y="401637"/>
            <a:ext cx="11108563" cy="614363"/>
          </a:xfrm>
        </p:spPr>
        <p:txBody>
          <a:bodyPr/>
          <a:lstStyle/>
          <a:p>
            <a:r>
              <a:rPr lang="fr-FR" sz="2800" dirty="0">
                <a:latin typeface="Marianne" panose="02000000000000000000" pitchFamily="50" charset="0"/>
              </a:rPr>
              <a:t>1) La question du territoire et l’absence de mixité sociale </a:t>
            </a:r>
          </a:p>
        </p:txBody>
      </p:sp>
    </p:spTree>
    <p:extLst>
      <p:ext uri="{BB962C8B-B14F-4D97-AF65-F5344CB8AC3E}">
        <p14:creationId xmlns:p14="http://schemas.microsoft.com/office/powerpoint/2010/main" val="2248053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5925" y="356407"/>
            <a:ext cx="3870622" cy="557993"/>
          </a:xfrm>
        </p:spPr>
        <p:txBody>
          <a:bodyPr/>
          <a:lstStyle/>
          <a:p>
            <a:r>
              <a:rPr lang="fr-FR" sz="2800" dirty="0">
                <a:latin typeface="Marianne" panose="02000000000000000000" pitchFamily="50" charset="0"/>
              </a:rPr>
              <a:t>2) Laïcité, voile</a:t>
            </a:r>
            <a:br>
              <a:rPr lang="fr-FR" sz="2800" dirty="0">
                <a:latin typeface="Marianne" panose="02000000000000000000" pitchFamily="50" charset="0"/>
              </a:rPr>
            </a:br>
            <a:endParaRPr lang="fr-FR" sz="2800" dirty="0">
              <a:latin typeface="Marianne" panose="02000000000000000000" pitchFamily="50" charset="0"/>
            </a:endParaRPr>
          </a:p>
        </p:txBody>
      </p:sp>
      <p:sp>
        <p:nvSpPr>
          <p:cNvPr id="3" name="Espace réservé du texte 2"/>
          <p:cNvSpPr>
            <a:spLocks noGrp="1"/>
          </p:cNvSpPr>
          <p:nvPr>
            <p:ph type="body" sz="quarter" idx="10"/>
          </p:nvPr>
        </p:nvSpPr>
        <p:spPr>
          <a:xfrm>
            <a:off x="2194560" y="1136469"/>
            <a:ext cx="9581515" cy="5721531"/>
          </a:xfrm>
        </p:spPr>
        <p:txBody>
          <a:bodyPr/>
          <a:lstStyle/>
          <a:p>
            <a:pPr algn="just"/>
            <a:r>
              <a:rPr lang="fr-FR" dirty="0">
                <a:latin typeface="Marianne" panose="02000000000000000000" pitchFamily="50" charset="0"/>
              </a:rPr>
              <a:t>En ce qui concerne les familles, </a:t>
            </a:r>
            <a:r>
              <a:rPr lang="fr-FR" b="1" dirty="0">
                <a:latin typeface="Marianne" panose="02000000000000000000" pitchFamily="50" charset="0"/>
              </a:rPr>
              <a:t>toutes les personnes interrogées, quel que soit leur degré de religiosité, respectent la loi de 2004</a:t>
            </a:r>
            <a:r>
              <a:rPr lang="fr-FR" dirty="0">
                <a:latin typeface="Marianne" panose="02000000000000000000" pitchFamily="50" charset="0"/>
              </a:rPr>
              <a:t>, interdisant le port de tenues et de signes ostensibles à l’école.</a:t>
            </a:r>
          </a:p>
          <a:p>
            <a:pPr algn="just"/>
            <a:r>
              <a:rPr lang="fr-FR" dirty="0">
                <a:latin typeface="Marianne" panose="02000000000000000000" pitchFamily="50" charset="0"/>
              </a:rPr>
              <a:t>Néanmoins, la laïcité est aussi l’objet d’une </a:t>
            </a:r>
            <a:r>
              <a:rPr lang="fr-FR" b="1" dirty="0">
                <a:latin typeface="Marianne" panose="02000000000000000000" pitchFamily="50" charset="0"/>
              </a:rPr>
              <a:t>colère</a:t>
            </a:r>
            <a:r>
              <a:rPr lang="fr-FR" dirty="0">
                <a:latin typeface="Marianne" panose="02000000000000000000" pitchFamily="50" charset="0"/>
              </a:rPr>
              <a:t> chez plusieurs de nos interlocuteurs, </a:t>
            </a:r>
            <a:r>
              <a:rPr lang="fr-FR" b="1" dirty="0">
                <a:latin typeface="Marianne" panose="02000000000000000000" pitchFamily="50" charset="0"/>
              </a:rPr>
              <a:t>liée à la conviction largement partagée que la laïcité ne vise rien d’autre que les musulmans</a:t>
            </a:r>
            <a:r>
              <a:rPr lang="fr-FR" dirty="0">
                <a:latin typeface="Marianne" panose="02000000000000000000" pitchFamily="50" charset="0"/>
              </a:rPr>
              <a:t>. Et cela quel que soit le degré de pratique des familles.</a:t>
            </a:r>
          </a:p>
          <a:p>
            <a:pPr algn="just"/>
            <a:r>
              <a:rPr lang="fr-FR" dirty="0">
                <a:latin typeface="Marianne" panose="02000000000000000000" pitchFamily="50" charset="0"/>
              </a:rPr>
              <a:t>La question du voile peut </a:t>
            </a:r>
            <a:r>
              <a:rPr lang="fr-FR" b="1" dirty="0">
                <a:latin typeface="Marianne" panose="02000000000000000000" pitchFamily="50" charset="0"/>
              </a:rPr>
              <a:t>cristalliser le ressenti de la discrimination</a:t>
            </a:r>
            <a:r>
              <a:rPr lang="fr-FR" dirty="0">
                <a:latin typeface="Marianne" panose="02000000000000000000" pitchFamily="50" charset="0"/>
              </a:rPr>
              <a:t>, fonctionner comme le </a:t>
            </a:r>
            <a:r>
              <a:rPr lang="fr-FR" b="1" dirty="0">
                <a:latin typeface="Marianne" panose="02000000000000000000" pitchFamily="50" charset="0"/>
              </a:rPr>
              <a:t>symbole du déni de reconnaissance. </a:t>
            </a:r>
          </a:p>
          <a:p>
            <a:pPr algn="just"/>
            <a:endParaRPr lang="fr-FR" dirty="0">
              <a:latin typeface="Marianne" panose="02000000000000000000" pitchFamily="50" charset="0"/>
            </a:endParaRPr>
          </a:p>
        </p:txBody>
      </p:sp>
    </p:spTree>
    <p:extLst>
      <p:ext uri="{BB962C8B-B14F-4D97-AF65-F5344CB8AC3E}">
        <p14:creationId xmlns:p14="http://schemas.microsoft.com/office/powerpoint/2010/main" val="1972003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957689" y="1187026"/>
            <a:ext cx="8976432" cy="4483947"/>
          </a:xfrm>
        </p:spPr>
        <p:txBody>
          <a:bodyPr/>
          <a:lstStyle/>
          <a:p>
            <a:pPr algn="just"/>
            <a:r>
              <a:rPr lang="fr-FR" dirty="0">
                <a:latin typeface="Marianne" panose="02000000000000000000" pitchFamily="50" charset="0"/>
              </a:rPr>
              <a:t>Il existe au sein des familles des nouvelles générations un développement de la pratique religieuse et une redécouverte de l’islam.</a:t>
            </a:r>
          </a:p>
          <a:p>
            <a:pPr algn="just"/>
            <a:r>
              <a:rPr lang="fr-FR" dirty="0">
                <a:latin typeface="Marianne" panose="02000000000000000000" pitchFamily="50" charset="0"/>
              </a:rPr>
              <a:t>Je préfère parler d’un </a:t>
            </a:r>
            <a:r>
              <a:rPr lang="fr-FR" b="1" i="1" dirty="0">
                <a:latin typeface="Marianne" panose="02000000000000000000" pitchFamily="50" charset="0"/>
              </a:rPr>
              <a:t>recours</a:t>
            </a:r>
            <a:r>
              <a:rPr lang="fr-FR" dirty="0">
                <a:latin typeface="Marianne" panose="02000000000000000000" pitchFamily="50" charset="0"/>
              </a:rPr>
              <a:t>, qui a plusieurs particularités.</a:t>
            </a:r>
          </a:p>
          <a:p>
            <a:pPr algn="just"/>
            <a:r>
              <a:rPr lang="fr-FR" dirty="0">
                <a:latin typeface="Marianne" panose="02000000000000000000" pitchFamily="50" charset="0"/>
              </a:rPr>
              <a:t>- La première particularité est </a:t>
            </a:r>
            <a:r>
              <a:rPr lang="fr-FR" i="1" dirty="0">
                <a:latin typeface="Marianne" panose="02000000000000000000" pitchFamily="50" charset="0"/>
              </a:rPr>
              <a:t>un islam de </a:t>
            </a:r>
            <a:r>
              <a:rPr lang="fr-FR" b="1" i="1" dirty="0">
                <a:latin typeface="Marianne" panose="02000000000000000000" pitchFamily="50" charset="0"/>
              </a:rPr>
              <a:t>requalification</a:t>
            </a:r>
            <a:r>
              <a:rPr lang="fr-FR" dirty="0">
                <a:latin typeface="Marianne" panose="02000000000000000000" pitchFamily="50" charset="0"/>
              </a:rPr>
              <a:t> :  un islam qui réinscrit la personne dans une requalification.</a:t>
            </a:r>
          </a:p>
          <a:p>
            <a:pPr algn="just"/>
            <a:r>
              <a:rPr lang="fr-FR" dirty="0">
                <a:latin typeface="Marianne" panose="02000000000000000000" pitchFamily="50" charset="0"/>
              </a:rPr>
              <a:t>- L’autre particularité qui s’impose ici: c’est une problématique de la  </a:t>
            </a:r>
            <a:r>
              <a:rPr lang="fr-FR" b="1" i="1" dirty="0">
                <a:latin typeface="Marianne" panose="02000000000000000000" pitchFamily="50" charset="0"/>
              </a:rPr>
              <a:t>reconnaissance</a:t>
            </a:r>
            <a:r>
              <a:rPr lang="fr-FR" dirty="0">
                <a:latin typeface="Marianne" panose="02000000000000000000" pitchFamily="50" charset="0"/>
              </a:rPr>
              <a:t>. </a:t>
            </a:r>
          </a:p>
        </p:txBody>
      </p:sp>
      <p:sp>
        <p:nvSpPr>
          <p:cNvPr id="4" name="Titre 1">
            <a:extLst>
              <a:ext uri="{FF2B5EF4-FFF2-40B4-BE49-F238E27FC236}">
                <a16:creationId xmlns:a16="http://schemas.microsoft.com/office/drawing/2014/main" id="{BAB8999C-C29C-27E3-139E-3C2A6F9B6A63}"/>
              </a:ext>
            </a:extLst>
          </p:cNvPr>
          <p:cNvSpPr txBox="1">
            <a:spLocks/>
          </p:cNvSpPr>
          <p:nvPr/>
        </p:nvSpPr>
        <p:spPr>
          <a:xfrm>
            <a:off x="415924" y="356407"/>
            <a:ext cx="568007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3) </a:t>
            </a:r>
            <a:r>
              <a:rPr lang="fr-FR" sz="2800" u="sng" dirty="0">
                <a:latin typeface="Marianne" panose="02000000000000000000" pitchFamily="50" charset="0"/>
              </a:rPr>
              <a:t>Retour</a:t>
            </a:r>
            <a:r>
              <a:rPr lang="fr-FR" sz="2800" dirty="0">
                <a:latin typeface="Marianne" panose="02000000000000000000" pitchFamily="50" charset="0"/>
              </a:rPr>
              <a:t> ou </a:t>
            </a:r>
            <a:r>
              <a:rPr lang="fr-FR" sz="2800" u="sng" dirty="0">
                <a:latin typeface="Marianne" panose="02000000000000000000" pitchFamily="50" charset="0"/>
              </a:rPr>
              <a:t>recours</a:t>
            </a:r>
            <a:r>
              <a:rPr lang="fr-FR" sz="2800" dirty="0">
                <a:latin typeface="Marianne" panose="02000000000000000000" pitchFamily="50" charset="0"/>
              </a:rPr>
              <a:t> à l’islam ?</a:t>
            </a:r>
            <a:br>
              <a:rPr lang="fr-FR" sz="2800" dirty="0">
                <a:latin typeface="Marianne" panose="02000000000000000000" pitchFamily="50" charset="0"/>
              </a:rPr>
            </a:br>
            <a:endParaRPr lang="fr-FR" sz="2800" dirty="0">
              <a:latin typeface="Marianne" panose="02000000000000000000" pitchFamily="50" charset="0"/>
            </a:endParaRPr>
          </a:p>
        </p:txBody>
      </p:sp>
    </p:spTree>
    <p:extLst>
      <p:ext uri="{BB962C8B-B14F-4D97-AF65-F5344CB8AC3E}">
        <p14:creationId xmlns:p14="http://schemas.microsoft.com/office/powerpoint/2010/main" val="19804993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342606" y="1045029"/>
            <a:ext cx="9542327" cy="5812971"/>
          </a:xfrm>
        </p:spPr>
        <p:txBody>
          <a:bodyPr/>
          <a:lstStyle/>
          <a:p>
            <a:pPr algn="just"/>
            <a:r>
              <a:rPr lang="fr-FR" dirty="0"/>
              <a:t>Cet islam recherché se présente comme un islam plus vrai, plus authentique, plus spirituel et plus savant, un islam restauré.</a:t>
            </a:r>
          </a:p>
          <a:p>
            <a:pPr algn="just"/>
            <a:r>
              <a:rPr lang="fr-FR" b="1" dirty="0"/>
              <a:t>La requalification de la personne et l’identité restaurée passent aussi par la requalification de l’islam lui-même, déqualifié dans la perception négative dominante en France. </a:t>
            </a:r>
            <a:endParaRPr lang="fr-FR" dirty="0"/>
          </a:p>
          <a:p>
            <a:pPr algn="just"/>
            <a:r>
              <a:rPr lang="fr-FR" dirty="0"/>
              <a:t>La majorité des parents que j’ai rencontrés ont refusé cet islam traditionnel hérité des parents</a:t>
            </a:r>
          </a:p>
          <a:p>
            <a:pPr algn="just"/>
            <a:r>
              <a:rPr lang="fr-FR" b="1" dirty="0"/>
              <a:t>C’est cet islam de reconstruction, de requalification qu’ils espèrent transmettre à leurs enfants, et qui est l’un des centres de leur préoccupation éducative.</a:t>
            </a:r>
            <a:endParaRPr lang="fr-FR" dirty="0"/>
          </a:p>
          <a:p>
            <a:pPr algn="just"/>
            <a:endParaRPr lang="fr-FR" dirty="0"/>
          </a:p>
        </p:txBody>
      </p:sp>
      <p:sp>
        <p:nvSpPr>
          <p:cNvPr id="4" name="Titre 1">
            <a:extLst>
              <a:ext uri="{FF2B5EF4-FFF2-40B4-BE49-F238E27FC236}">
                <a16:creationId xmlns:a16="http://schemas.microsoft.com/office/drawing/2014/main" id="{63496974-42A0-4E3C-CA6F-AC25A06F7305}"/>
              </a:ext>
            </a:extLst>
          </p:cNvPr>
          <p:cNvSpPr txBox="1">
            <a:spLocks/>
          </p:cNvSpPr>
          <p:nvPr/>
        </p:nvSpPr>
        <p:spPr>
          <a:xfrm>
            <a:off x="415924" y="356407"/>
            <a:ext cx="568007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3) </a:t>
            </a:r>
            <a:r>
              <a:rPr lang="fr-FR" sz="2800" u="sng" dirty="0">
                <a:latin typeface="Marianne" panose="02000000000000000000" pitchFamily="50" charset="0"/>
              </a:rPr>
              <a:t>Retour</a:t>
            </a:r>
            <a:r>
              <a:rPr lang="fr-FR" sz="2800" dirty="0">
                <a:latin typeface="Marianne" panose="02000000000000000000" pitchFamily="50" charset="0"/>
              </a:rPr>
              <a:t> ou </a:t>
            </a:r>
            <a:r>
              <a:rPr lang="fr-FR" sz="2800" u="sng" dirty="0">
                <a:latin typeface="Marianne" panose="02000000000000000000" pitchFamily="50" charset="0"/>
              </a:rPr>
              <a:t>recours</a:t>
            </a:r>
            <a:r>
              <a:rPr lang="fr-FR" sz="2800" dirty="0">
                <a:latin typeface="Marianne" panose="02000000000000000000" pitchFamily="50" charset="0"/>
              </a:rPr>
              <a:t> à l’islam ?</a:t>
            </a:r>
            <a:br>
              <a:rPr lang="fr-FR" sz="2800" dirty="0">
                <a:latin typeface="Marianne" panose="02000000000000000000" pitchFamily="50" charset="0"/>
              </a:rPr>
            </a:br>
            <a:endParaRPr lang="fr-FR" sz="2800" dirty="0">
              <a:latin typeface="Marianne" panose="02000000000000000000" pitchFamily="50" charset="0"/>
            </a:endParaRPr>
          </a:p>
        </p:txBody>
      </p:sp>
    </p:spTree>
    <p:extLst>
      <p:ext uri="{BB962C8B-B14F-4D97-AF65-F5344CB8AC3E}">
        <p14:creationId xmlns:p14="http://schemas.microsoft.com/office/powerpoint/2010/main" val="28350371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935112" y="1254095"/>
            <a:ext cx="8682919" cy="4987780"/>
          </a:xfrm>
        </p:spPr>
        <p:txBody>
          <a:bodyPr/>
          <a:lstStyle/>
          <a:p>
            <a:pPr algn="just"/>
            <a:r>
              <a:rPr lang="fr-FR" dirty="0">
                <a:latin typeface="Marianne" panose="02000000000000000000" pitchFamily="50" charset="0"/>
              </a:rPr>
              <a:t>Cette démarche de requalification n’est pas d’abord d’ordre communautaire. Il s’agit d’une </a:t>
            </a:r>
            <a:r>
              <a:rPr lang="fr-FR" b="1" dirty="0">
                <a:latin typeface="Marianne" panose="02000000000000000000" pitchFamily="50" charset="0"/>
              </a:rPr>
              <a:t>démarche personnelle, ou du moins individuelle</a:t>
            </a:r>
            <a:r>
              <a:rPr lang="fr-FR" dirty="0">
                <a:latin typeface="Marianne" panose="02000000000000000000" pitchFamily="50" charset="0"/>
              </a:rPr>
              <a:t>, centrée sur l’accomplissement personnel. </a:t>
            </a:r>
          </a:p>
          <a:p>
            <a:pPr algn="just"/>
            <a:endParaRPr lang="fr-FR" dirty="0">
              <a:latin typeface="Marianne" panose="02000000000000000000" pitchFamily="50" charset="0"/>
            </a:endParaRPr>
          </a:p>
          <a:p>
            <a:pPr algn="just"/>
            <a:r>
              <a:rPr lang="fr-FR" dirty="0">
                <a:latin typeface="Marianne" panose="02000000000000000000" pitchFamily="50" charset="0"/>
              </a:rPr>
              <a:t>Le niveau de religiosité, la pratique de l’islam est très liée à l’histoire personnelle de chacun. Ils s’inscrivent dans ce qui est une des valeurs du monde moderne : </a:t>
            </a:r>
            <a:r>
              <a:rPr lang="fr-FR" b="1" dirty="0">
                <a:latin typeface="Marianne" panose="02000000000000000000" pitchFamily="50" charset="0"/>
              </a:rPr>
              <a:t>exister comme individu qui se développe et s’accomplit</a:t>
            </a:r>
            <a:r>
              <a:rPr lang="fr-FR" dirty="0">
                <a:latin typeface="Marianne" panose="02000000000000000000" pitchFamily="50" charset="0"/>
              </a:rPr>
              <a:t>. </a:t>
            </a:r>
          </a:p>
          <a:p>
            <a:pPr algn="just"/>
            <a:endParaRPr lang="fr-FR" dirty="0">
              <a:latin typeface="Marianne" panose="02000000000000000000" pitchFamily="50" charset="0"/>
            </a:endParaRPr>
          </a:p>
        </p:txBody>
      </p:sp>
      <p:sp>
        <p:nvSpPr>
          <p:cNvPr id="4" name="Titre 1">
            <a:extLst>
              <a:ext uri="{FF2B5EF4-FFF2-40B4-BE49-F238E27FC236}">
                <a16:creationId xmlns:a16="http://schemas.microsoft.com/office/drawing/2014/main" id="{C69D293E-3641-94DC-6391-46700D4D2A0B}"/>
              </a:ext>
            </a:extLst>
          </p:cNvPr>
          <p:cNvSpPr txBox="1">
            <a:spLocks/>
          </p:cNvSpPr>
          <p:nvPr/>
        </p:nvSpPr>
        <p:spPr>
          <a:xfrm>
            <a:off x="415924" y="356407"/>
            <a:ext cx="752016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4) Individualité ou communautarisme?</a:t>
            </a:r>
            <a:br>
              <a:rPr lang="fr-FR" sz="2800" dirty="0">
                <a:latin typeface="Marianne" panose="02000000000000000000" pitchFamily="50" charset="0"/>
              </a:rPr>
            </a:br>
            <a:endParaRPr lang="fr-FR" sz="2800" dirty="0">
              <a:latin typeface="Marianne" panose="02000000000000000000" pitchFamily="50" charset="0"/>
            </a:endParaRPr>
          </a:p>
        </p:txBody>
      </p:sp>
    </p:spTree>
    <p:extLst>
      <p:ext uri="{BB962C8B-B14F-4D97-AF65-F5344CB8AC3E}">
        <p14:creationId xmlns:p14="http://schemas.microsoft.com/office/powerpoint/2010/main" val="2359035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743200" y="1224598"/>
            <a:ext cx="8455378" cy="4453714"/>
          </a:xfrm>
        </p:spPr>
        <p:txBody>
          <a:bodyPr/>
          <a:lstStyle/>
          <a:p>
            <a:pPr lvl="0" algn="just"/>
            <a:endParaRPr lang="fr-FR" b="1" dirty="0">
              <a:latin typeface="Marianne" panose="02000000000000000000" pitchFamily="50" charset="0"/>
            </a:endParaRPr>
          </a:p>
          <a:p>
            <a:pPr lvl="0" algn="just"/>
            <a:r>
              <a:rPr lang="fr-FR" dirty="0">
                <a:latin typeface="Marianne" panose="02000000000000000000" pitchFamily="50" charset="0"/>
              </a:rPr>
              <a:t>Autre marque </a:t>
            </a:r>
            <a:r>
              <a:rPr lang="fr-FR" b="1" dirty="0">
                <a:latin typeface="Marianne" panose="02000000000000000000" pitchFamily="50" charset="0"/>
              </a:rPr>
              <a:t>modernité</a:t>
            </a:r>
            <a:r>
              <a:rPr lang="fr-FR" dirty="0">
                <a:latin typeface="Marianne" panose="02000000000000000000" pitchFamily="50" charset="0"/>
              </a:rPr>
              <a:t> : cet islam restauré est vécu au sein du couple. </a:t>
            </a:r>
          </a:p>
          <a:p>
            <a:pPr lvl="0" algn="just"/>
            <a:endParaRPr lang="fr-FR" dirty="0">
              <a:latin typeface="Marianne" panose="02000000000000000000" pitchFamily="50" charset="0"/>
            </a:endParaRPr>
          </a:p>
          <a:p>
            <a:pPr lvl="0" algn="just"/>
            <a:r>
              <a:rPr lang="fr-FR" dirty="0">
                <a:latin typeface="Marianne" panose="02000000000000000000" pitchFamily="50" charset="0"/>
              </a:rPr>
              <a:t>Loin d’être, comme la perception dominante de l’islam le laisse attendre, un islam d’homme et d’une épouse soumise, il s’agit bien d’un </a:t>
            </a:r>
            <a:r>
              <a:rPr lang="fr-FR" b="1" dirty="0">
                <a:latin typeface="Marianne" panose="02000000000000000000" pitchFamily="50" charset="0"/>
              </a:rPr>
              <a:t>islam </a:t>
            </a:r>
            <a:r>
              <a:rPr lang="fr-FR" b="1" i="1" dirty="0">
                <a:latin typeface="Marianne" panose="02000000000000000000" pitchFamily="50" charset="0"/>
              </a:rPr>
              <a:t>de</a:t>
            </a:r>
            <a:r>
              <a:rPr lang="fr-FR" b="1" dirty="0">
                <a:latin typeface="Marianne" panose="02000000000000000000" pitchFamily="50" charset="0"/>
              </a:rPr>
              <a:t> couple</a:t>
            </a:r>
            <a:r>
              <a:rPr lang="fr-FR" dirty="0">
                <a:latin typeface="Marianne" panose="02000000000000000000" pitchFamily="50" charset="0"/>
              </a:rPr>
              <a:t>, </a:t>
            </a:r>
            <a:r>
              <a:rPr lang="fr-FR" b="1" i="1" dirty="0">
                <a:latin typeface="Marianne" panose="02000000000000000000" pitchFamily="50" charset="0"/>
              </a:rPr>
              <a:t>du</a:t>
            </a:r>
            <a:r>
              <a:rPr lang="fr-FR" b="1" dirty="0">
                <a:latin typeface="Marianne" panose="02000000000000000000" pitchFamily="50" charset="0"/>
              </a:rPr>
              <a:t> couple</a:t>
            </a:r>
            <a:r>
              <a:rPr lang="fr-FR" dirty="0">
                <a:latin typeface="Marianne" panose="02000000000000000000" pitchFamily="50" charset="0"/>
              </a:rPr>
              <a:t>, </a:t>
            </a:r>
            <a:r>
              <a:rPr lang="fr-FR" b="1" dirty="0">
                <a:latin typeface="Marianne" panose="02000000000000000000" pitchFamily="50" charset="0"/>
              </a:rPr>
              <a:t>vécu et porté </a:t>
            </a:r>
            <a:r>
              <a:rPr lang="fr-FR" b="1" i="1" dirty="0">
                <a:latin typeface="Marianne" panose="02000000000000000000" pitchFamily="50" charset="0"/>
              </a:rPr>
              <a:t>en</a:t>
            </a:r>
            <a:r>
              <a:rPr lang="fr-FR" b="1" dirty="0">
                <a:latin typeface="Marianne" panose="02000000000000000000" pitchFamily="50" charset="0"/>
              </a:rPr>
              <a:t> couple</a:t>
            </a:r>
            <a:r>
              <a:rPr lang="fr-FR" dirty="0">
                <a:latin typeface="Marianne" panose="02000000000000000000" pitchFamily="50" charset="0"/>
              </a:rPr>
              <a:t>, dont il est le ciment moral, le cadre de vie. </a:t>
            </a:r>
          </a:p>
          <a:p>
            <a:pPr algn="just"/>
            <a:endParaRPr lang="fr-FR" dirty="0">
              <a:latin typeface="Marianne" panose="02000000000000000000" pitchFamily="50" charset="0"/>
            </a:endParaRPr>
          </a:p>
        </p:txBody>
      </p:sp>
      <p:sp>
        <p:nvSpPr>
          <p:cNvPr id="4" name="Titre 1">
            <a:extLst>
              <a:ext uri="{FF2B5EF4-FFF2-40B4-BE49-F238E27FC236}">
                <a16:creationId xmlns:a16="http://schemas.microsoft.com/office/drawing/2014/main" id="{EC35679F-63DC-3FCC-687C-91E05FB845F0}"/>
              </a:ext>
            </a:extLst>
          </p:cNvPr>
          <p:cNvSpPr txBox="1">
            <a:spLocks/>
          </p:cNvSpPr>
          <p:nvPr/>
        </p:nvSpPr>
        <p:spPr>
          <a:xfrm>
            <a:off x="415924" y="356407"/>
            <a:ext cx="752016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5) Un islam de couple</a:t>
            </a:r>
            <a:br>
              <a:rPr lang="fr-FR" sz="2800" dirty="0">
                <a:latin typeface="Marianne" panose="02000000000000000000" pitchFamily="50" charset="0"/>
              </a:rPr>
            </a:br>
            <a:endParaRPr lang="fr-FR" sz="2800" dirty="0">
              <a:latin typeface="Marianne" panose="02000000000000000000" pitchFamily="50"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914400" y="1149532"/>
            <a:ext cx="10861676" cy="5306832"/>
          </a:xfrm>
        </p:spPr>
        <p:txBody>
          <a:bodyPr/>
          <a:lstStyle/>
          <a:p>
            <a:pPr lvl="0" algn="just"/>
            <a:r>
              <a:rPr lang="fr-FR" dirty="0">
                <a:latin typeface="Marianne" panose="02000000000000000000" pitchFamily="50" charset="0"/>
              </a:rPr>
              <a:t>Voilà le point sur lequel s’accordent tous mes interlocuteurs et interlocutrices, le point de convergence de leur conception de l’islam et de ce qu’ils en attendent : </a:t>
            </a:r>
            <a:r>
              <a:rPr lang="fr-FR" b="1" dirty="0">
                <a:latin typeface="Marianne" panose="02000000000000000000" pitchFamily="50" charset="0"/>
              </a:rPr>
              <a:t>un garant des valeurs morales, un cadre de vie, une philosophie</a:t>
            </a:r>
            <a:r>
              <a:rPr lang="fr-FR" dirty="0">
                <a:latin typeface="Marianne" panose="02000000000000000000" pitchFamily="50" charset="0"/>
              </a:rPr>
              <a:t>. </a:t>
            </a:r>
          </a:p>
          <a:p>
            <a:pPr lvl="0" algn="just"/>
            <a:endParaRPr lang="fr-FR" dirty="0">
              <a:latin typeface="Marianne" panose="02000000000000000000" pitchFamily="50" charset="0"/>
            </a:endParaRPr>
          </a:p>
          <a:p>
            <a:endParaRPr lang="fr-FR" dirty="0">
              <a:latin typeface="Marianne" panose="02000000000000000000" pitchFamily="50" charset="0"/>
            </a:endParaRPr>
          </a:p>
        </p:txBody>
      </p:sp>
      <p:sp>
        <p:nvSpPr>
          <p:cNvPr id="4" name="Titre 1">
            <a:extLst>
              <a:ext uri="{FF2B5EF4-FFF2-40B4-BE49-F238E27FC236}">
                <a16:creationId xmlns:a16="http://schemas.microsoft.com/office/drawing/2014/main" id="{FCCB2461-CEC5-3A49-24F0-D9BA572F0EF9}"/>
              </a:ext>
            </a:extLst>
          </p:cNvPr>
          <p:cNvSpPr txBox="1">
            <a:spLocks/>
          </p:cNvSpPr>
          <p:nvPr/>
        </p:nvSpPr>
        <p:spPr>
          <a:xfrm>
            <a:off x="415924" y="356407"/>
            <a:ext cx="752016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6) L’islam comme cadre moral</a:t>
            </a:r>
            <a:br>
              <a:rPr lang="fr-FR" sz="2800" dirty="0">
                <a:latin typeface="Marianne" panose="02000000000000000000" pitchFamily="50" charset="0"/>
              </a:rPr>
            </a:br>
            <a:endParaRPr lang="fr-FR" sz="2800" dirty="0">
              <a:latin typeface="Marianne" panose="02000000000000000000" pitchFamily="50" charset="0"/>
            </a:endParaRPr>
          </a:p>
        </p:txBody>
      </p:sp>
      <p:sp>
        <p:nvSpPr>
          <p:cNvPr id="10" name="ZoneTexte 9">
            <a:extLst>
              <a:ext uri="{FF2B5EF4-FFF2-40B4-BE49-F238E27FC236}">
                <a16:creationId xmlns:a16="http://schemas.microsoft.com/office/drawing/2014/main" id="{834ECF3D-79BB-86C9-CD78-1E16E08F1907}"/>
              </a:ext>
            </a:extLst>
          </p:cNvPr>
          <p:cNvSpPr txBox="1"/>
          <p:nvPr/>
        </p:nvSpPr>
        <p:spPr>
          <a:xfrm>
            <a:off x="2968977" y="2997958"/>
            <a:ext cx="8568267" cy="3108543"/>
          </a:xfrm>
          <a:prstGeom prst="rect">
            <a:avLst/>
          </a:prstGeom>
          <a:noFill/>
        </p:spPr>
        <p:txBody>
          <a:bodyPr wrap="square">
            <a:spAutoFit/>
          </a:bodyPr>
          <a:lstStyle/>
          <a:p>
            <a:pPr algn="just"/>
            <a:r>
              <a:rPr lang="fr-FR" sz="2800" dirty="0">
                <a:latin typeface="Marianne" panose="02000000000000000000" pitchFamily="50" charset="0"/>
              </a:rPr>
              <a:t>Voire </a:t>
            </a:r>
            <a:r>
              <a:rPr lang="fr-FR" sz="2800" b="1" dirty="0">
                <a:latin typeface="Marianne" panose="02000000000000000000" pitchFamily="50" charset="0"/>
              </a:rPr>
              <a:t>un refuge, une protection </a:t>
            </a:r>
            <a:r>
              <a:rPr lang="fr-FR" sz="2800" dirty="0">
                <a:latin typeface="Marianne" panose="02000000000000000000" pitchFamily="50" charset="0"/>
              </a:rPr>
              <a:t>pour eux et leurs enfants, contre une société perçue en perte de valeurs, perçue comme de plus en plus individualiste et dangereuse, et que minent la délinquance et la drogue. Ne l’oublions pas, ce sont des générations qui en connaissent et en ont vécu les dégâts.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901244" y="1685110"/>
            <a:ext cx="8874831" cy="3349734"/>
          </a:xfrm>
        </p:spPr>
        <p:txBody>
          <a:bodyPr/>
          <a:lstStyle/>
          <a:p>
            <a:pPr algn="just"/>
            <a:r>
              <a:rPr lang="fr-FR" dirty="0">
                <a:latin typeface="Marianne" panose="02000000000000000000" pitchFamily="50" charset="0"/>
              </a:rPr>
              <a:t>Les parents issus de milieu populaire accordent encore une grande confiance en l’école. On peut parler de </a:t>
            </a:r>
            <a:r>
              <a:rPr lang="fr-FR" b="1" dirty="0">
                <a:latin typeface="Marianne" panose="02000000000000000000" pitchFamily="50" charset="0"/>
              </a:rPr>
              <a:t>délégation de confiance </a:t>
            </a:r>
            <a:r>
              <a:rPr lang="fr-FR" dirty="0">
                <a:latin typeface="Marianne" panose="02000000000000000000" pitchFamily="50" charset="0"/>
              </a:rPr>
              <a:t>qui peut être parfois interprétée par le personnel éducatif comme de l’indifférence. </a:t>
            </a:r>
          </a:p>
          <a:p>
            <a:pPr algn="just"/>
            <a:endParaRPr lang="fr-FR" dirty="0">
              <a:latin typeface="Marianne" panose="02000000000000000000" pitchFamily="50" charset="0"/>
            </a:endParaRPr>
          </a:p>
          <a:p>
            <a:pPr algn="r"/>
            <a:r>
              <a:rPr lang="fr-FR" dirty="0">
                <a:latin typeface="Marianne" panose="02000000000000000000" pitchFamily="50" charset="0"/>
              </a:rPr>
              <a:t>Cependant un constat à nuancer.</a:t>
            </a:r>
          </a:p>
          <a:p>
            <a:pPr algn="just"/>
            <a:endParaRPr lang="fr-FR" dirty="0">
              <a:latin typeface="Marianne" panose="02000000000000000000" pitchFamily="50" charset="0"/>
            </a:endParaRPr>
          </a:p>
          <a:p>
            <a:pPr algn="just"/>
            <a:endParaRPr lang="fr-FR" dirty="0">
              <a:latin typeface="Marianne" panose="02000000000000000000" pitchFamily="50" charset="0"/>
            </a:endParaRPr>
          </a:p>
        </p:txBody>
      </p:sp>
      <p:sp>
        <p:nvSpPr>
          <p:cNvPr id="4" name="Titre 1">
            <a:extLst>
              <a:ext uri="{FF2B5EF4-FFF2-40B4-BE49-F238E27FC236}">
                <a16:creationId xmlns:a16="http://schemas.microsoft.com/office/drawing/2014/main" id="{6724384E-8021-8A89-50E1-21CBF5254B6E}"/>
              </a:ext>
            </a:extLst>
          </p:cNvPr>
          <p:cNvSpPr txBox="1">
            <a:spLocks/>
          </p:cNvSpPr>
          <p:nvPr/>
        </p:nvSpPr>
        <p:spPr>
          <a:xfrm>
            <a:off x="415924" y="356407"/>
            <a:ext cx="752016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7) Les parents face à l’école</a:t>
            </a:r>
            <a:br>
              <a:rPr lang="fr-FR" sz="2800" dirty="0">
                <a:latin typeface="Marianne" panose="02000000000000000000" pitchFamily="50" charset="0"/>
              </a:rPr>
            </a:br>
            <a:endParaRPr lang="fr-FR" sz="2800" dirty="0">
              <a:latin typeface="Marianne" panose="02000000000000000000" pitchFamily="50"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F73CCB-29B5-3644-9C83-1730FCF9FEFE}"/>
              </a:ext>
            </a:extLst>
          </p:cNvPr>
          <p:cNvSpPr>
            <a:spLocks noGrp="1"/>
          </p:cNvSpPr>
          <p:nvPr>
            <p:ph type="title"/>
          </p:nvPr>
        </p:nvSpPr>
        <p:spPr>
          <a:xfrm>
            <a:off x="554622" y="631163"/>
            <a:ext cx="6196133" cy="610615"/>
          </a:xfrm>
        </p:spPr>
        <p:txBody>
          <a:bodyPr/>
          <a:lstStyle/>
          <a:p>
            <a:r>
              <a:rPr lang="fr-FR" sz="4000" dirty="0">
                <a:latin typeface="Marianne" panose="02000000000000000000" pitchFamily="50" charset="0"/>
              </a:rPr>
              <a:t>Introduction</a:t>
            </a:r>
          </a:p>
        </p:txBody>
      </p:sp>
      <p:sp>
        <p:nvSpPr>
          <p:cNvPr id="3" name="Espace réservé du texte 2">
            <a:extLst>
              <a:ext uri="{FF2B5EF4-FFF2-40B4-BE49-F238E27FC236}">
                <a16:creationId xmlns:a16="http://schemas.microsoft.com/office/drawing/2014/main" id="{DCA2BE08-7BF3-4A45-B92D-C651070EBB9C}"/>
              </a:ext>
            </a:extLst>
          </p:cNvPr>
          <p:cNvSpPr>
            <a:spLocks noGrp="1"/>
          </p:cNvSpPr>
          <p:nvPr>
            <p:ph type="body" sz="quarter" idx="10"/>
          </p:nvPr>
        </p:nvSpPr>
        <p:spPr>
          <a:xfrm>
            <a:off x="2449690" y="1554480"/>
            <a:ext cx="9326386" cy="4901883"/>
          </a:xfrm>
        </p:spPr>
        <p:txBody>
          <a:bodyPr/>
          <a:lstStyle/>
          <a:p>
            <a:pPr lvl="0" algn="r"/>
            <a:r>
              <a:rPr lang="fr-FR" b="1" dirty="0">
                <a:latin typeface="Marianne" panose="02000000000000000000" pitchFamily="50" charset="0"/>
              </a:rPr>
              <a:t>Islam et école en France. Une enquête de terrain. PUL. 2021</a:t>
            </a:r>
          </a:p>
          <a:p>
            <a:pPr lvl="0" algn="just"/>
            <a:endParaRPr lang="fr-FR" b="1" dirty="0">
              <a:latin typeface="Marianne" panose="02000000000000000000" pitchFamily="50" charset="0"/>
            </a:endParaRPr>
          </a:p>
          <a:p>
            <a:pPr lvl="0" algn="just"/>
            <a:r>
              <a:rPr lang="fr-FR" b="1" dirty="0">
                <a:latin typeface="Marianne" panose="02000000000000000000" pitchFamily="50" charset="0"/>
              </a:rPr>
              <a:t>Ce livre est tiré d’une recherche  doctorale intitulée : </a:t>
            </a:r>
            <a:r>
              <a:rPr lang="fr-FR" i="1" dirty="0">
                <a:latin typeface="Marianne" panose="02000000000000000000" pitchFamily="50" charset="0"/>
              </a:rPr>
              <a:t>L'évolution de l’islam en France et ses répercussions dans l’école et la société. De la marche pour l’égalité à l’affirmation des revendications identitaires et religieuses : une problématique de la reconnaissance. Enquête théorique et empirique.</a:t>
            </a:r>
            <a:endParaRPr lang="fr-FR" dirty="0">
              <a:latin typeface="Marianne" panose="02000000000000000000" pitchFamily="50" charset="0"/>
            </a:endParaRPr>
          </a:p>
          <a:p>
            <a:pPr lvl="0"/>
            <a:endParaRPr lang="fr-FR" b="1" dirty="0">
              <a:latin typeface="Marianne" panose="02000000000000000000" pitchFamily="50" charset="0"/>
            </a:endParaRPr>
          </a:p>
          <a:p>
            <a:endParaRPr lang="fr-FR" dirty="0">
              <a:latin typeface="Marianne" panose="02000000000000000000" pitchFamily="50" charset="0"/>
            </a:endParaRPr>
          </a:p>
        </p:txBody>
      </p:sp>
    </p:spTree>
    <p:extLst>
      <p:ext uri="{BB962C8B-B14F-4D97-AF65-F5344CB8AC3E}">
        <p14:creationId xmlns:p14="http://schemas.microsoft.com/office/powerpoint/2010/main" val="34137082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56670" y="1749047"/>
            <a:ext cx="11294837" cy="2272453"/>
          </a:xfrm>
        </p:spPr>
        <p:txBody>
          <a:bodyPr/>
          <a:lstStyle/>
          <a:p>
            <a:pPr algn="just"/>
            <a:r>
              <a:rPr lang="fr-FR" sz="2000" i="1" dirty="0">
                <a:latin typeface="Marianne" panose="02000000000000000000" pitchFamily="50" charset="0"/>
              </a:rPr>
              <a:t>J’ai fait le collège et ensuite j’ai fait un BEP secrétariat c’était pas un choix… C’est arrivé en 5ème, on voulait tous nous orienter en CAP. Heureusement que ma sœur et ma mère ont refusé ».</a:t>
            </a:r>
            <a:endParaRPr lang="fr-FR" sz="2000" dirty="0">
              <a:latin typeface="Marianne" panose="02000000000000000000" pitchFamily="50" charset="0"/>
            </a:endParaRPr>
          </a:p>
          <a:p>
            <a:pPr algn="just"/>
            <a:r>
              <a:rPr lang="fr-FR" sz="2000" dirty="0">
                <a:latin typeface="Marianne" panose="02000000000000000000" pitchFamily="50" charset="0"/>
              </a:rPr>
              <a:t> « </a:t>
            </a:r>
            <a:r>
              <a:rPr lang="fr-FR" sz="2000" i="1" dirty="0">
                <a:latin typeface="Marianne" panose="02000000000000000000" pitchFamily="50" charset="0"/>
              </a:rPr>
              <a:t>On ne m’a pas proposé d’orientation en seconde. La plupart de ma génération qui sont arabes c’est rare qu’ils soient allés en seconde </a:t>
            </a:r>
            <a:r>
              <a:rPr lang="fr-FR" sz="2000" dirty="0">
                <a:latin typeface="Marianne" panose="02000000000000000000" pitchFamily="50" charset="0"/>
              </a:rPr>
              <a:t>».  </a:t>
            </a:r>
          </a:p>
          <a:p>
            <a:pPr algn="just"/>
            <a:r>
              <a:rPr lang="fr-FR" sz="2000" dirty="0">
                <a:latin typeface="Marianne" panose="02000000000000000000" pitchFamily="50" charset="0"/>
              </a:rPr>
              <a:t> «</a:t>
            </a:r>
            <a:r>
              <a:rPr lang="fr-FR" sz="2000" i="1" dirty="0">
                <a:latin typeface="Marianne" panose="02000000000000000000" pitchFamily="50" charset="0"/>
              </a:rPr>
              <a:t> ils m’ont sorti de 5ème et après ils m’ont envoyé à Vaulx-en-Velin en CAP. Je m’en suis pas rendu compte. On m’a pas laissé le choix</a:t>
            </a:r>
            <a:r>
              <a:rPr lang="fr-FR" sz="2000" dirty="0">
                <a:latin typeface="Marianne" panose="02000000000000000000" pitchFamily="50" charset="0"/>
              </a:rPr>
              <a:t>  »</a:t>
            </a:r>
          </a:p>
        </p:txBody>
      </p:sp>
      <p:sp>
        <p:nvSpPr>
          <p:cNvPr id="4" name="Titre 1">
            <a:extLst>
              <a:ext uri="{FF2B5EF4-FFF2-40B4-BE49-F238E27FC236}">
                <a16:creationId xmlns:a16="http://schemas.microsoft.com/office/drawing/2014/main" id="{4161D25F-6455-BC2D-D133-BD77E719232B}"/>
              </a:ext>
            </a:extLst>
          </p:cNvPr>
          <p:cNvSpPr txBox="1">
            <a:spLocks/>
          </p:cNvSpPr>
          <p:nvPr/>
        </p:nvSpPr>
        <p:spPr>
          <a:xfrm>
            <a:off x="415924" y="356407"/>
            <a:ext cx="752016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8) Le poids de l’orientation</a:t>
            </a:r>
            <a:br>
              <a:rPr lang="fr-FR" sz="2800" dirty="0">
                <a:latin typeface="Marianne" panose="02000000000000000000" pitchFamily="50" charset="0"/>
              </a:rPr>
            </a:br>
            <a:endParaRPr lang="fr-FR" sz="2800" dirty="0">
              <a:latin typeface="Marianne" panose="02000000000000000000" pitchFamily="50" charset="0"/>
            </a:endParaRPr>
          </a:p>
        </p:txBody>
      </p:sp>
      <p:sp>
        <p:nvSpPr>
          <p:cNvPr id="7" name="Espace réservé du texte 2">
            <a:extLst>
              <a:ext uri="{FF2B5EF4-FFF2-40B4-BE49-F238E27FC236}">
                <a16:creationId xmlns:a16="http://schemas.microsoft.com/office/drawing/2014/main" id="{0A0C0EB9-DB17-D06C-E3B2-F0DFBCA2673E}"/>
              </a:ext>
            </a:extLst>
          </p:cNvPr>
          <p:cNvSpPr txBox="1">
            <a:spLocks/>
          </p:cNvSpPr>
          <p:nvPr/>
        </p:nvSpPr>
        <p:spPr>
          <a:xfrm>
            <a:off x="2371634" y="4038035"/>
            <a:ext cx="9542327" cy="2819965"/>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Trebuchet MS" panose="020B070302020209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2000" i="1" dirty="0">
                <a:latin typeface="Marianne" panose="02000000000000000000" pitchFamily="50" charset="0"/>
              </a:rPr>
              <a:t> « Le conseiller d’orientation nous a gâché quelques années </a:t>
            </a:r>
            <a:r>
              <a:rPr lang="fr-FR" sz="2000" dirty="0">
                <a:latin typeface="Marianne" panose="02000000000000000000" pitchFamily="50" charset="0"/>
              </a:rPr>
              <a:t> »</a:t>
            </a:r>
          </a:p>
          <a:p>
            <a:pPr algn="just"/>
            <a:r>
              <a:rPr lang="fr-FR" sz="2000" dirty="0">
                <a:latin typeface="Marianne" panose="02000000000000000000" pitchFamily="50" charset="0"/>
              </a:rPr>
              <a:t> « </a:t>
            </a:r>
            <a:r>
              <a:rPr lang="fr-FR" sz="2000" i="1" dirty="0">
                <a:latin typeface="Marianne" panose="02000000000000000000" pitchFamily="50" charset="0"/>
              </a:rPr>
              <a:t>D’autres qui n’étaient pas maghrébins se sont retrouvés en chimie ou dans des bons postes alors qu’ils n’avaient pas forcément le niveau</a:t>
            </a:r>
            <a:r>
              <a:rPr lang="fr-FR" sz="2000" dirty="0">
                <a:latin typeface="Marianne" panose="02000000000000000000" pitchFamily="50" charset="0"/>
              </a:rPr>
              <a:t> ». </a:t>
            </a:r>
          </a:p>
          <a:p>
            <a:r>
              <a:rPr lang="fr-FR" sz="2000" dirty="0">
                <a:latin typeface="Marianne" panose="02000000000000000000" pitchFamily="50" charset="0"/>
              </a:rPr>
              <a:t> « </a:t>
            </a:r>
            <a:r>
              <a:rPr lang="fr-FR" sz="2000" i="1" dirty="0">
                <a:latin typeface="Marianne" panose="02000000000000000000" pitchFamily="50" charset="0"/>
              </a:rPr>
              <a:t>On s’est dit qu’on s’était fait rouler. Ils savaient qu’il n’y avait pas d’avenir à Vaulx. Les études m’ont servi à rien. C’était pour dire vous finissez là-bas et vous verrez après</a:t>
            </a:r>
            <a:r>
              <a:rPr lang="fr-FR" sz="2000" dirty="0">
                <a:latin typeface="Marianne" panose="02000000000000000000" pitchFamily="50" charset="0"/>
              </a:rPr>
              <a:t> ». </a:t>
            </a:r>
          </a:p>
          <a:p>
            <a:r>
              <a:rPr lang="fr-FR" sz="2000" dirty="0">
                <a:latin typeface="Marianne" panose="02000000000000000000" pitchFamily="50" charset="0"/>
              </a:rPr>
              <a:t>« </a:t>
            </a:r>
            <a:r>
              <a:rPr lang="fr-FR" sz="2000" i="1" dirty="0">
                <a:latin typeface="Marianne" panose="02000000000000000000" pitchFamily="50" charset="0"/>
              </a:rPr>
              <a:t>À l’époque, explique-t-il, nos parents disaient un peu oui à tout, c’était ça ou j’étais déscolarisé</a:t>
            </a:r>
            <a:r>
              <a:rPr lang="fr-FR" sz="2000" dirty="0">
                <a:latin typeface="Marianne" panose="02000000000000000000" pitchFamily="50" charset="0"/>
              </a:rPr>
              <a:t> ». </a:t>
            </a:r>
          </a:p>
        </p:txBody>
      </p:sp>
      <p:sp>
        <p:nvSpPr>
          <p:cNvPr id="8" name="Rectangle 7">
            <a:extLst>
              <a:ext uri="{FF2B5EF4-FFF2-40B4-BE49-F238E27FC236}">
                <a16:creationId xmlns:a16="http://schemas.microsoft.com/office/drawing/2014/main" id="{8E8DF091-8F11-4CEE-92E7-231A07D97372}"/>
              </a:ext>
            </a:extLst>
          </p:cNvPr>
          <p:cNvSpPr/>
          <p:nvPr/>
        </p:nvSpPr>
        <p:spPr>
          <a:xfrm rot="905390">
            <a:off x="8157753" y="529679"/>
            <a:ext cx="3033651" cy="769441"/>
          </a:xfrm>
          <a:prstGeom prst="rect">
            <a:avLst/>
          </a:prstGeom>
        </p:spPr>
        <p:style>
          <a:lnRef idx="2">
            <a:schemeClr val="accent1"/>
          </a:lnRef>
          <a:fillRef idx="1">
            <a:schemeClr val="lt1"/>
          </a:fillRef>
          <a:effectRef idx="0">
            <a:schemeClr val="accent1"/>
          </a:effectRef>
          <a:fontRef idx="minor">
            <a:schemeClr val="dk1"/>
          </a:fontRef>
        </p:style>
        <p:txBody>
          <a:bodyPr wrap="none" lIns="91440" tIns="45720" rIns="91440" bIns="45720">
            <a:spAutoFit/>
          </a:bodyPr>
          <a:lstStyle/>
          <a:p>
            <a:pPr algn="ctr"/>
            <a:r>
              <a:rPr lang="fr-FR" sz="4400" b="1" i="1" cap="none" spc="0" dirty="0">
                <a:ln w="0"/>
                <a:solidFill>
                  <a:schemeClr val="accent1"/>
                </a:solidFill>
                <a:effectLst>
                  <a:outerShdw blurRad="38100" dist="25400" dir="5400000" algn="ctr" rotWithShape="0">
                    <a:srgbClr val="6E747A">
                      <a:alpha val="43000"/>
                    </a:srgbClr>
                  </a:outerShdw>
                </a:effectLst>
                <a:latin typeface="Marianne" panose="02000000000000000000" pitchFamily="50" charset="0"/>
              </a:rPr>
              <a:t>VERBATIM</a:t>
            </a:r>
            <a:endParaRPr lang="fr-FR" sz="4400" b="1" cap="none" spc="0" dirty="0">
              <a:ln w="0"/>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281323" y="1069058"/>
            <a:ext cx="9542327" cy="5303520"/>
          </a:xfrm>
        </p:spPr>
        <p:txBody>
          <a:bodyPr/>
          <a:lstStyle/>
          <a:p>
            <a:pPr marL="457200" indent="-457200" algn="just">
              <a:buFont typeface="Wingdings" panose="05000000000000000000" pitchFamily="2" charset="2"/>
              <a:buChar char="Ø"/>
            </a:pPr>
            <a:r>
              <a:rPr lang="fr-FR" dirty="0">
                <a:latin typeface="Marianne" panose="02000000000000000000" pitchFamily="50" charset="0"/>
              </a:rPr>
              <a:t>La question d’orientation subie, imposée.</a:t>
            </a:r>
          </a:p>
          <a:p>
            <a:pPr marL="457200" indent="-457200" algn="just">
              <a:buFont typeface="Wingdings" panose="05000000000000000000" pitchFamily="2" charset="2"/>
              <a:buChar char="Ø"/>
            </a:pPr>
            <a:r>
              <a:rPr lang="fr-FR" dirty="0">
                <a:latin typeface="Marianne" panose="02000000000000000000" pitchFamily="50" charset="0"/>
              </a:rPr>
              <a:t>C’est toujours « nous » qu’on envoie dans des filières de relégation. </a:t>
            </a:r>
          </a:p>
          <a:p>
            <a:pPr marL="457200" indent="-457200" algn="just">
              <a:buFont typeface="Wingdings" panose="05000000000000000000" pitchFamily="2" charset="2"/>
              <a:buChar char="Ø"/>
            </a:pPr>
            <a:r>
              <a:rPr lang="fr-FR" dirty="0">
                <a:latin typeface="Marianne" panose="02000000000000000000" pitchFamily="50" charset="0"/>
              </a:rPr>
              <a:t>L’orientation est alors perçue comme faisant partie de ces dénis de reconnaissance dans un domaine essentiel pour accéder à la reconnaissance dans la sphère sociale. </a:t>
            </a:r>
          </a:p>
          <a:p>
            <a:pPr marL="457200" indent="-457200" algn="just">
              <a:buFont typeface="Wingdings" panose="05000000000000000000" pitchFamily="2" charset="2"/>
              <a:buChar char="Ø"/>
            </a:pPr>
            <a:r>
              <a:rPr lang="fr-FR" dirty="0">
                <a:latin typeface="Marianne" panose="02000000000000000000" pitchFamily="50" charset="0"/>
              </a:rPr>
              <a:t>le souci principal de ces anciens élèves devenus parents  est la réussite scolaire de leurs enfants.</a:t>
            </a:r>
          </a:p>
          <a:p>
            <a:pPr marL="457200" indent="-457200" algn="just">
              <a:buFont typeface="Wingdings" panose="05000000000000000000" pitchFamily="2" charset="2"/>
              <a:buChar char="Ø"/>
            </a:pPr>
            <a:r>
              <a:rPr lang="fr-FR" dirty="0">
                <a:latin typeface="Marianne" panose="02000000000000000000" pitchFamily="50" charset="0"/>
              </a:rPr>
              <a:t>le « ressenti » d’une discrimination dont l’orientation serait le bras armé est très vif.</a:t>
            </a:r>
          </a:p>
        </p:txBody>
      </p:sp>
      <p:sp>
        <p:nvSpPr>
          <p:cNvPr id="4" name="Titre 1">
            <a:extLst>
              <a:ext uri="{FF2B5EF4-FFF2-40B4-BE49-F238E27FC236}">
                <a16:creationId xmlns:a16="http://schemas.microsoft.com/office/drawing/2014/main" id="{D48546CC-6AD0-A078-6AAF-6403AD303AAC}"/>
              </a:ext>
            </a:extLst>
          </p:cNvPr>
          <p:cNvSpPr txBox="1">
            <a:spLocks/>
          </p:cNvSpPr>
          <p:nvPr/>
        </p:nvSpPr>
        <p:spPr>
          <a:xfrm>
            <a:off x="415924" y="356407"/>
            <a:ext cx="752016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8) Le poids de l’orientation</a:t>
            </a:r>
            <a:br>
              <a:rPr lang="fr-FR" sz="2800" dirty="0">
                <a:latin typeface="Marianne" panose="02000000000000000000" pitchFamily="50" charset="0"/>
              </a:rPr>
            </a:br>
            <a:endParaRPr lang="fr-FR" sz="2800" dirty="0">
              <a:latin typeface="Marianne" panose="02000000000000000000" pitchFamily="50"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935111" y="2773680"/>
            <a:ext cx="8098317" cy="3243298"/>
          </a:xfrm>
        </p:spPr>
        <p:txBody>
          <a:bodyPr/>
          <a:lstStyle/>
          <a:p>
            <a:pPr algn="just"/>
            <a:r>
              <a:rPr lang="fr-FR" sz="2000" dirty="0">
                <a:latin typeface="Marianne" panose="02000000000000000000" pitchFamily="50" charset="0"/>
              </a:rPr>
              <a:t>« </a:t>
            </a:r>
            <a:r>
              <a:rPr lang="fr-FR" sz="2000" i="1" dirty="0">
                <a:latin typeface="Marianne" panose="02000000000000000000" pitchFamily="50" charset="0"/>
              </a:rPr>
              <a:t>Avec mon épouse on a été vraiment derrière nos enfants, on s’est bien concerté. C’est la différence avec nos parents, plus mon père qui parlait pas tant que ça et il travaillait beaucoup, il était fatigué. Nous on est là, on a eu certaines difficultés mais on évite le piège qu’on nous a tendu. On est plus à l’école, avec les professeurs </a:t>
            </a:r>
            <a:r>
              <a:rPr lang="fr-FR" sz="2000" dirty="0">
                <a:latin typeface="Marianne" panose="02000000000000000000" pitchFamily="50" charset="0"/>
              </a:rPr>
              <a:t>».</a:t>
            </a:r>
          </a:p>
          <a:p>
            <a:pPr algn="just"/>
            <a:endParaRPr lang="fr-FR" sz="2000" dirty="0">
              <a:latin typeface="Marianne" panose="02000000000000000000" pitchFamily="50" charset="0"/>
            </a:endParaRPr>
          </a:p>
          <a:p>
            <a:pPr algn="just"/>
            <a:r>
              <a:rPr lang="fr-FR" sz="2000" dirty="0">
                <a:latin typeface="Marianne" panose="02000000000000000000" pitchFamily="50" charset="0"/>
              </a:rPr>
              <a:t>« </a:t>
            </a:r>
            <a:r>
              <a:rPr lang="fr-FR" sz="2000" i="1" dirty="0">
                <a:latin typeface="Marianne" panose="02000000000000000000" pitchFamily="50" charset="0"/>
              </a:rPr>
              <a:t>Nous on est derrière nos enfants. Le dernier choix me reviendra. Ça a été un peu frontal au début. Il faut évoluer, ils n’étaient pas habitués </a:t>
            </a:r>
            <a:r>
              <a:rPr lang="fr-FR" sz="2000" dirty="0">
                <a:latin typeface="Marianne" panose="02000000000000000000" pitchFamily="50" charset="0"/>
              </a:rPr>
              <a:t>». </a:t>
            </a:r>
          </a:p>
        </p:txBody>
      </p:sp>
      <p:sp>
        <p:nvSpPr>
          <p:cNvPr id="4" name="Titre 1">
            <a:extLst>
              <a:ext uri="{FF2B5EF4-FFF2-40B4-BE49-F238E27FC236}">
                <a16:creationId xmlns:a16="http://schemas.microsoft.com/office/drawing/2014/main" id="{A9293101-AAF3-1A53-83F2-671FC21CFEC2}"/>
              </a:ext>
            </a:extLst>
          </p:cNvPr>
          <p:cNvSpPr txBox="1">
            <a:spLocks/>
          </p:cNvSpPr>
          <p:nvPr/>
        </p:nvSpPr>
        <p:spPr>
          <a:xfrm>
            <a:off x="415924" y="356407"/>
            <a:ext cx="752016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8) Le poids de l’orientation</a:t>
            </a:r>
            <a:br>
              <a:rPr lang="fr-FR" sz="2800" dirty="0">
                <a:latin typeface="Marianne" panose="02000000000000000000" pitchFamily="50" charset="0"/>
              </a:rPr>
            </a:br>
            <a:endParaRPr lang="fr-FR" sz="2800" dirty="0">
              <a:latin typeface="Marianne" panose="02000000000000000000" pitchFamily="50" charset="0"/>
            </a:endParaRPr>
          </a:p>
        </p:txBody>
      </p:sp>
      <p:sp>
        <p:nvSpPr>
          <p:cNvPr id="8" name="Rectangle 7">
            <a:extLst>
              <a:ext uri="{FF2B5EF4-FFF2-40B4-BE49-F238E27FC236}">
                <a16:creationId xmlns:a16="http://schemas.microsoft.com/office/drawing/2014/main" id="{3481CD22-F309-0D42-E009-1F05E02096EC}"/>
              </a:ext>
            </a:extLst>
          </p:cNvPr>
          <p:cNvSpPr/>
          <p:nvPr/>
        </p:nvSpPr>
        <p:spPr>
          <a:xfrm rot="905390">
            <a:off x="8157753" y="529679"/>
            <a:ext cx="3033651" cy="769441"/>
          </a:xfrm>
          <a:prstGeom prst="rect">
            <a:avLst/>
          </a:prstGeom>
        </p:spPr>
        <p:style>
          <a:lnRef idx="2">
            <a:schemeClr val="accent1"/>
          </a:lnRef>
          <a:fillRef idx="1">
            <a:schemeClr val="lt1"/>
          </a:fillRef>
          <a:effectRef idx="0">
            <a:schemeClr val="accent1"/>
          </a:effectRef>
          <a:fontRef idx="minor">
            <a:schemeClr val="dk1"/>
          </a:fontRef>
        </p:style>
        <p:txBody>
          <a:bodyPr wrap="none" lIns="91440" tIns="45720" rIns="91440" bIns="45720">
            <a:spAutoFit/>
          </a:bodyPr>
          <a:lstStyle/>
          <a:p>
            <a:pPr algn="ctr"/>
            <a:r>
              <a:rPr lang="fr-FR" sz="4400" b="1" i="1" cap="none" spc="0" dirty="0">
                <a:ln w="0"/>
                <a:solidFill>
                  <a:schemeClr val="accent1"/>
                </a:solidFill>
                <a:effectLst>
                  <a:outerShdw blurRad="38100" dist="25400" dir="5400000" algn="ctr" rotWithShape="0">
                    <a:srgbClr val="6E747A">
                      <a:alpha val="43000"/>
                    </a:srgbClr>
                  </a:outerShdw>
                </a:effectLst>
                <a:latin typeface="Marianne" panose="02000000000000000000" pitchFamily="50" charset="0"/>
              </a:rPr>
              <a:t>VERBATIM</a:t>
            </a:r>
            <a:endParaRPr lang="fr-FR" sz="4400" b="1" cap="none" spc="0" dirty="0">
              <a:ln w="0"/>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3273778" y="3962400"/>
            <a:ext cx="8513586" cy="2703688"/>
          </a:xfrm>
        </p:spPr>
        <p:txBody>
          <a:bodyPr/>
          <a:lstStyle/>
          <a:p>
            <a:pPr algn="just"/>
            <a:endParaRPr lang="fr-FR" dirty="0">
              <a:latin typeface="Marianne" panose="02000000000000000000" pitchFamily="50" charset="0"/>
            </a:endParaRPr>
          </a:p>
          <a:p>
            <a:pPr algn="just"/>
            <a:r>
              <a:rPr lang="fr-FR" dirty="0">
                <a:latin typeface="Marianne" panose="02000000000000000000" pitchFamily="50" charset="0"/>
              </a:rPr>
              <a:t>« </a:t>
            </a:r>
            <a:r>
              <a:rPr lang="fr-FR" i="1" dirty="0">
                <a:latin typeface="Marianne" panose="02000000000000000000" pitchFamily="50" charset="0"/>
              </a:rPr>
              <a:t>J’ai quand même un fort sentiment qu'il y a très peu de jonction entre leur monde et le mien </a:t>
            </a:r>
            <a:r>
              <a:rPr lang="fr-FR" dirty="0">
                <a:latin typeface="Marianne" panose="02000000000000000000" pitchFamily="50" charset="0"/>
              </a:rPr>
              <a:t>». </a:t>
            </a:r>
          </a:p>
          <a:p>
            <a:pPr algn="just"/>
            <a:r>
              <a:rPr lang="fr-FR" dirty="0">
                <a:latin typeface="Marianne" panose="02000000000000000000" pitchFamily="50" charset="0"/>
              </a:rPr>
              <a:t>« </a:t>
            </a:r>
            <a:r>
              <a:rPr lang="fr-FR" i="1" dirty="0">
                <a:latin typeface="Marianne" panose="02000000000000000000" pitchFamily="50" charset="0"/>
              </a:rPr>
              <a:t>Ces élèves n’ont en apparence aucune curiosité pour ce qui existe au-delà des limites du quartier, mais l’étranger leur fait envie </a:t>
            </a:r>
            <a:r>
              <a:rPr lang="fr-FR" dirty="0">
                <a:latin typeface="Marianne" panose="02000000000000000000" pitchFamily="50" charset="0"/>
              </a:rPr>
              <a:t>». </a:t>
            </a:r>
          </a:p>
        </p:txBody>
      </p:sp>
      <p:sp>
        <p:nvSpPr>
          <p:cNvPr id="4" name="Titre 1">
            <a:extLst>
              <a:ext uri="{FF2B5EF4-FFF2-40B4-BE49-F238E27FC236}">
                <a16:creationId xmlns:a16="http://schemas.microsoft.com/office/drawing/2014/main" id="{6121AEEB-E1E7-E583-943E-97F37DF3C00A}"/>
              </a:ext>
            </a:extLst>
          </p:cNvPr>
          <p:cNvSpPr txBox="1">
            <a:spLocks/>
          </p:cNvSpPr>
          <p:nvPr/>
        </p:nvSpPr>
        <p:spPr>
          <a:xfrm>
            <a:off x="415924" y="356407"/>
            <a:ext cx="752016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9) Le clivage Eux/Nous</a:t>
            </a:r>
            <a:br>
              <a:rPr lang="fr-FR" sz="2800" dirty="0">
                <a:latin typeface="Marianne" panose="02000000000000000000" pitchFamily="50" charset="0"/>
              </a:rPr>
            </a:br>
            <a:endParaRPr lang="fr-FR" sz="2800" dirty="0">
              <a:latin typeface="Marianne" panose="02000000000000000000" pitchFamily="50" charset="0"/>
            </a:endParaRPr>
          </a:p>
        </p:txBody>
      </p:sp>
      <p:sp>
        <p:nvSpPr>
          <p:cNvPr id="8" name="ZoneTexte 7">
            <a:extLst>
              <a:ext uri="{FF2B5EF4-FFF2-40B4-BE49-F238E27FC236}">
                <a16:creationId xmlns:a16="http://schemas.microsoft.com/office/drawing/2014/main" id="{C1B60F74-CEBA-98AE-E00C-AFA5F97FCDD8}"/>
              </a:ext>
            </a:extLst>
          </p:cNvPr>
          <p:cNvSpPr txBox="1"/>
          <p:nvPr/>
        </p:nvSpPr>
        <p:spPr>
          <a:xfrm>
            <a:off x="415924" y="1079718"/>
            <a:ext cx="10430932" cy="1815882"/>
          </a:xfrm>
          <a:prstGeom prst="rect">
            <a:avLst/>
          </a:prstGeom>
          <a:noFill/>
        </p:spPr>
        <p:txBody>
          <a:bodyPr wrap="square">
            <a:spAutoFit/>
          </a:bodyPr>
          <a:lstStyle/>
          <a:p>
            <a:pPr algn="just"/>
            <a:r>
              <a:rPr lang="fr-FR" sz="2800" b="1" dirty="0">
                <a:latin typeface="Marianne" panose="02000000000000000000" pitchFamily="50" charset="0"/>
              </a:rPr>
              <a:t>Pour les enseignants </a:t>
            </a:r>
            <a:r>
              <a:rPr lang="fr-FR" sz="2800" dirty="0">
                <a:latin typeface="Marianne" panose="02000000000000000000" pitchFamily="50" charset="0"/>
              </a:rPr>
              <a:t>c’est un constat empli d’inquiétude devant le fossé que creuse l’enclavement du territoire et la disparition de toute mixité sociale  entre le monde des élèves et le leur, celui de l’école.</a:t>
            </a:r>
          </a:p>
        </p:txBody>
      </p:sp>
      <p:sp>
        <p:nvSpPr>
          <p:cNvPr id="9" name="Rectangle 8">
            <a:extLst>
              <a:ext uri="{FF2B5EF4-FFF2-40B4-BE49-F238E27FC236}">
                <a16:creationId xmlns:a16="http://schemas.microsoft.com/office/drawing/2014/main" id="{292D6F10-992A-58EA-7AA8-258065CEAF0F}"/>
              </a:ext>
            </a:extLst>
          </p:cNvPr>
          <p:cNvSpPr/>
          <p:nvPr/>
        </p:nvSpPr>
        <p:spPr>
          <a:xfrm rot="905390">
            <a:off x="8157753" y="3044279"/>
            <a:ext cx="3033651" cy="769441"/>
          </a:xfrm>
          <a:prstGeom prst="rect">
            <a:avLst/>
          </a:prstGeom>
        </p:spPr>
        <p:style>
          <a:lnRef idx="2">
            <a:schemeClr val="accent1"/>
          </a:lnRef>
          <a:fillRef idx="1">
            <a:schemeClr val="lt1"/>
          </a:fillRef>
          <a:effectRef idx="0">
            <a:schemeClr val="accent1"/>
          </a:effectRef>
          <a:fontRef idx="minor">
            <a:schemeClr val="dk1"/>
          </a:fontRef>
        </p:style>
        <p:txBody>
          <a:bodyPr wrap="none" lIns="91440" tIns="45720" rIns="91440" bIns="45720">
            <a:spAutoFit/>
          </a:bodyPr>
          <a:lstStyle/>
          <a:p>
            <a:pPr algn="ctr"/>
            <a:r>
              <a:rPr lang="fr-FR" sz="4400" b="1" i="1" cap="none" spc="0" dirty="0">
                <a:ln w="0"/>
                <a:solidFill>
                  <a:schemeClr val="accent1"/>
                </a:solidFill>
                <a:effectLst>
                  <a:outerShdw blurRad="38100" dist="25400" dir="5400000" algn="ctr" rotWithShape="0">
                    <a:srgbClr val="6E747A">
                      <a:alpha val="43000"/>
                    </a:srgbClr>
                  </a:outerShdw>
                </a:effectLst>
                <a:latin typeface="Marianne" panose="02000000000000000000" pitchFamily="50" charset="0"/>
              </a:rPr>
              <a:t>VERBATIM</a:t>
            </a:r>
            <a:endParaRPr lang="fr-FR" sz="4400" b="1" cap="none" spc="0" dirty="0">
              <a:ln w="0"/>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3680178" y="2263422"/>
            <a:ext cx="8265230" cy="1574800"/>
          </a:xfrm>
        </p:spPr>
        <p:txBody>
          <a:bodyPr/>
          <a:lstStyle/>
          <a:p>
            <a:pPr algn="just"/>
            <a:r>
              <a:rPr lang="fr-FR" dirty="0">
                <a:latin typeface="Marianne" panose="02000000000000000000" pitchFamily="50" charset="0"/>
              </a:rPr>
              <a:t>« </a:t>
            </a:r>
            <a:r>
              <a:rPr lang="fr-FR" i="1" dirty="0">
                <a:latin typeface="Marianne" panose="02000000000000000000" pitchFamily="50" charset="0"/>
              </a:rPr>
              <a:t>A quel moment, ils nous considéreront comme Français, il faudra combien de générations ? </a:t>
            </a:r>
            <a:r>
              <a:rPr lang="fr-FR" dirty="0">
                <a:latin typeface="Marianne" panose="02000000000000000000" pitchFamily="50" charset="0"/>
              </a:rPr>
              <a:t>».</a:t>
            </a:r>
          </a:p>
          <a:p>
            <a:pPr algn="just"/>
            <a:r>
              <a:rPr lang="fr-FR" dirty="0">
                <a:latin typeface="Marianne" panose="02000000000000000000" pitchFamily="50" charset="0"/>
              </a:rPr>
              <a:t>« </a:t>
            </a:r>
            <a:r>
              <a:rPr lang="fr-FR" i="1" dirty="0">
                <a:latin typeface="Marianne" panose="02000000000000000000" pitchFamily="50" charset="0"/>
              </a:rPr>
              <a:t>Pour eux on restera toujours des arabes </a:t>
            </a:r>
            <a:r>
              <a:rPr lang="fr-FR" dirty="0">
                <a:latin typeface="Marianne" panose="02000000000000000000" pitchFamily="50" charset="0"/>
              </a:rPr>
              <a:t>». </a:t>
            </a:r>
          </a:p>
          <a:p>
            <a:pPr algn="just"/>
            <a:r>
              <a:rPr lang="fr-FR" dirty="0">
                <a:latin typeface="Marianne" panose="02000000000000000000" pitchFamily="50" charset="0"/>
              </a:rPr>
              <a:t> </a:t>
            </a:r>
          </a:p>
        </p:txBody>
      </p:sp>
      <p:sp>
        <p:nvSpPr>
          <p:cNvPr id="4" name="Titre 1">
            <a:extLst>
              <a:ext uri="{FF2B5EF4-FFF2-40B4-BE49-F238E27FC236}">
                <a16:creationId xmlns:a16="http://schemas.microsoft.com/office/drawing/2014/main" id="{DB9CCD51-75E3-E0C1-3AFD-C1070B0D2C8D}"/>
              </a:ext>
            </a:extLst>
          </p:cNvPr>
          <p:cNvSpPr txBox="1">
            <a:spLocks/>
          </p:cNvSpPr>
          <p:nvPr/>
        </p:nvSpPr>
        <p:spPr>
          <a:xfrm>
            <a:off x="415924" y="356407"/>
            <a:ext cx="7520165" cy="557993"/>
          </a:xfrm>
          <a:prstGeom prst="rect">
            <a:avLst/>
          </a:prstGeom>
        </p:spPr>
        <p:txBody>
          <a:bodyPr/>
          <a:lstStyle>
            <a:lvl1pPr algn="l" defTabSz="914400" rtl="0" eaLnBrk="1" latinLnBrk="0" hangingPunct="1">
              <a:lnSpc>
                <a:spcPct val="90000"/>
              </a:lnSpc>
              <a:spcBef>
                <a:spcPct val="0"/>
              </a:spcBef>
              <a:buNone/>
              <a:defRPr sz="4400" b="1" kern="1200">
                <a:solidFill>
                  <a:schemeClr val="tx1"/>
                </a:solidFill>
                <a:latin typeface="Trebuchet MS" panose="020B0703020202090204" pitchFamily="34" charset="0"/>
                <a:ea typeface="+mj-ea"/>
                <a:cs typeface="+mj-cs"/>
              </a:defRPr>
            </a:lvl1pPr>
          </a:lstStyle>
          <a:p>
            <a:r>
              <a:rPr lang="fr-FR" sz="2800" dirty="0">
                <a:latin typeface="Marianne" panose="02000000000000000000" pitchFamily="50" charset="0"/>
              </a:rPr>
              <a:t>9) Le clivage Eux/Nous</a:t>
            </a:r>
            <a:br>
              <a:rPr lang="fr-FR" sz="2800" dirty="0">
                <a:latin typeface="Marianne" panose="02000000000000000000" pitchFamily="50" charset="0"/>
              </a:rPr>
            </a:br>
            <a:endParaRPr lang="fr-FR" sz="2800" dirty="0">
              <a:latin typeface="Marianne" panose="02000000000000000000" pitchFamily="50" charset="0"/>
            </a:endParaRPr>
          </a:p>
        </p:txBody>
      </p:sp>
      <p:sp>
        <p:nvSpPr>
          <p:cNvPr id="8" name="ZoneTexte 7">
            <a:extLst>
              <a:ext uri="{FF2B5EF4-FFF2-40B4-BE49-F238E27FC236}">
                <a16:creationId xmlns:a16="http://schemas.microsoft.com/office/drawing/2014/main" id="{C5CE7394-DCB7-4119-6CCF-5A02F3A2BFF2}"/>
              </a:ext>
            </a:extLst>
          </p:cNvPr>
          <p:cNvSpPr txBox="1"/>
          <p:nvPr/>
        </p:nvSpPr>
        <p:spPr>
          <a:xfrm>
            <a:off x="551390" y="1111857"/>
            <a:ext cx="11256787" cy="954107"/>
          </a:xfrm>
          <a:prstGeom prst="rect">
            <a:avLst/>
          </a:prstGeom>
          <a:noFill/>
        </p:spPr>
        <p:txBody>
          <a:bodyPr wrap="square">
            <a:spAutoFit/>
          </a:bodyPr>
          <a:lstStyle/>
          <a:p>
            <a:pPr algn="just"/>
            <a:r>
              <a:rPr lang="fr-FR" sz="2800" dirty="0">
                <a:latin typeface="Marianne" panose="02000000000000000000" pitchFamily="50" charset="0"/>
              </a:rPr>
              <a:t>Le clivage dont font état </a:t>
            </a:r>
            <a:r>
              <a:rPr lang="fr-FR" sz="2800" b="1" dirty="0">
                <a:latin typeface="Marianne" panose="02000000000000000000" pitchFamily="50" charset="0"/>
              </a:rPr>
              <a:t>les parents de familles musulmanes </a:t>
            </a:r>
            <a:r>
              <a:rPr lang="fr-FR" sz="2800" dirty="0">
                <a:latin typeface="Marianne" panose="02000000000000000000" pitchFamily="50" charset="0"/>
              </a:rPr>
              <a:t>est d’un ordre différent : </a:t>
            </a:r>
            <a:r>
              <a:rPr lang="fr-FR" sz="2800" i="1" dirty="0">
                <a:latin typeface="Marianne" panose="02000000000000000000" pitchFamily="50" charset="0"/>
              </a:rPr>
              <a:t>il y a « eux » qui ne veulent pas de « nous »</a:t>
            </a:r>
            <a:r>
              <a:rPr lang="fr-FR" sz="2800" dirty="0">
                <a:latin typeface="Marianne" panose="02000000000000000000" pitchFamily="50" charset="0"/>
              </a:rPr>
              <a:t>. </a:t>
            </a:r>
          </a:p>
        </p:txBody>
      </p:sp>
      <p:sp>
        <p:nvSpPr>
          <p:cNvPr id="12" name="ZoneTexte 11">
            <a:extLst>
              <a:ext uri="{FF2B5EF4-FFF2-40B4-BE49-F238E27FC236}">
                <a16:creationId xmlns:a16="http://schemas.microsoft.com/office/drawing/2014/main" id="{8082ED71-CF53-A4F7-8D28-7DC84D2DAA0C}"/>
              </a:ext>
            </a:extLst>
          </p:cNvPr>
          <p:cNvSpPr txBox="1"/>
          <p:nvPr/>
        </p:nvSpPr>
        <p:spPr>
          <a:xfrm>
            <a:off x="2991556" y="4126847"/>
            <a:ext cx="8953852" cy="2677656"/>
          </a:xfrm>
          <a:prstGeom prst="rect">
            <a:avLst/>
          </a:prstGeom>
          <a:noFill/>
        </p:spPr>
        <p:txBody>
          <a:bodyPr wrap="square">
            <a:spAutoFit/>
          </a:bodyPr>
          <a:lstStyle/>
          <a:p>
            <a:pPr algn="just"/>
            <a:r>
              <a:rPr lang="fr-FR" sz="2800" b="1" dirty="0">
                <a:latin typeface="Marianne" panose="02000000000000000000" pitchFamily="50" charset="0"/>
              </a:rPr>
              <a:t>Il ne s’agit plus d’un constat</a:t>
            </a:r>
            <a:r>
              <a:rPr lang="fr-FR" sz="2800" dirty="0">
                <a:latin typeface="Marianne" panose="02000000000000000000" pitchFamily="50" charset="0"/>
              </a:rPr>
              <a:t>, mais de la </a:t>
            </a:r>
            <a:r>
              <a:rPr lang="fr-FR" sz="2800" b="1" dirty="0">
                <a:latin typeface="Marianne" panose="02000000000000000000" pitchFamily="50" charset="0"/>
              </a:rPr>
              <a:t>dénonciation d’une discrimination</a:t>
            </a:r>
            <a:r>
              <a:rPr lang="fr-FR" sz="2800" dirty="0">
                <a:latin typeface="Marianne" panose="02000000000000000000" pitchFamily="50" charset="0"/>
              </a:rPr>
              <a:t>, d’un déni de reconnaissance. C’est leur situation gravement fragilisée et menacée de français de confession musulmane dans la société d’aujourd’hui que ces parents laissent transparaître. </a:t>
            </a:r>
          </a:p>
        </p:txBody>
      </p:sp>
      <p:sp>
        <p:nvSpPr>
          <p:cNvPr id="13" name="Rectangle 12">
            <a:extLst>
              <a:ext uri="{FF2B5EF4-FFF2-40B4-BE49-F238E27FC236}">
                <a16:creationId xmlns:a16="http://schemas.microsoft.com/office/drawing/2014/main" id="{AAE74426-D6B2-EA36-D2CB-1A3E0CCFCD65}"/>
              </a:ext>
            </a:extLst>
          </p:cNvPr>
          <p:cNvSpPr/>
          <p:nvPr/>
        </p:nvSpPr>
        <p:spPr>
          <a:xfrm rot="20434462">
            <a:off x="437574" y="2771460"/>
            <a:ext cx="3033651" cy="769441"/>
          </a:xfrm>
          <a:prstGeom prst="rect">
            <a:avLst/>
          </a:prstGeom>
        </p:spPr>
        <p:style>
          <a:lnRef idx="2">
            <a:schemeClr val="accent1"/>
          </a:lnRef>
          <a:fillRef idx="1">
            <a:schemeClr val="lt1"/>
          </a:fillRef>
          <a:effectRef idx="0">
            <a:schemeClr val="accent1"/>
          </a:effectRef>
          <a:fontRef idx="minor">
            <a:schemeClr val="dk1"/>
          </a:fontRef>
        </p:style>
        <p:txBody>
          <a:bodyPr wrap="none" lIns="91440" tIns="45720" rIns="91440" bIns="45720">
            <a:spAutoFit/>
          </a:bodyPr>
          <a:lstStyle/>
          <a:p>
            <a:pPr algn="ctr"/>
            <a:r>
              <a:rPr lang="fr-FR" sz="4400" b="1" i="1" cap="none" spc="0" dirty="0">
                <a:ln w="0"/>
                <a:solidFill>
                  <a:schemeClr val="accent1"/>
                </a:solidFill>
                <a:effectLst>
                  <a:outerShdw blurRad="38100" dist="25400" dir="5400000" algn="ctr" rotWithShape="0">
                    <a:srgbClr val="6E747A">
                      <a:alpha val="43000"/>
                    </a:srgbClr>
                  </a:outerShdw>
                </a:effectLst>
                <a:latin typeface="Marianne" panose="02000000000000000000" pitchFamily="50" charset="0"/>
              </a:rPr>
              <a:t>VERBATIM</a:t>
            </a:r>
            <a:endParaRPr lang="fr-FR" sz="4400" b="1" cap="none" spc="0" dirty="0">
              <a:ln w="0"/>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41718" y="222070"/>
            <a:ext cx="11108563" cy="796834"/>
          </a:xfrm>
        </p:spPr>
        <p:txBody>
          <a:bodyPr/>
          <a:lstStyle/>
          <a:p>
            <a:r>
              <a:rPr lang="fr-FR" sz="2800" dirty="0">
                <a:latin typeface="Marianne" panose="02000000000000000000" pitchFamily="50" charset="0"/>
              </a:rPr>
              <a:t>Kadidja, un cas exemplaire de requalification</a:t>
            </a:r>
            <a:br>
              <a:rPr lang="fr-FR" sz="2800" dirty="0">
                <a:latin typeface="Marianne" panose="02000000000000000000" pitchFamily="50" charset="0"/>
              </a:rPr>
            </a:br>
            <a:endParaRPr lang="fr-FR" sz="2800" dirty="0">
              <a:latin typeface="Marianne" panose="02000000000000000000" pitchFamily="50" charset="0"/>
            </a:endParaRPr>
          </a:p>
        </p:txBody>
      </p:sp>
      <p:sp>
        <p:nvSpPr>
          <p:cNvPr id="3" name="Espace réservé du texte 2"/>
          <p:cNvSpPr>
            <a:spLocks noGrp="1"/>
          </p:cNvSpPr>
          <p:nvPr>
            <p:ph type="body" sz="quarter" idx="10"/>
          </p:nvPr>
        </p:nvSpPr>
        <p:spPr>
          <a:xfrm>
            <a:off x="3804356" y="1018904"/>
            <a:ext cx="7971719" cy="5437460"/>
          </a:xfrm>
        </p:spPr>
        <p:txBody>
          <a:bodyPr/>
          <a:lstStyle/>
          <a:p>
            <a:pPr algn="just"/>
            <a:r>
              <a:rPr lang="fr-FR" i="1" dirty="0"/>
              <a:t> J’aurais pu faire de longues études mais j’étais la première et tout de suite après j’ai eu des petits frères, je m’en suis occupée ». </a:t>
            </a:r>
          </a:p>
          <a:p>
            <a:pPr algn="just"/>
            <a:r>
              <a:rPr lang="fr-FR" i="1" dirty="0"/>
              <a:t>« Quand on sait pas, c’est après en prenant du recul… Quand vous entendez des trucs, des conférences, vous vous rendez compte. Ça rappelle des choses. Jeune on sait pas </a:t>
            </a:r>
            <a:r>
              <a:rPr lang="fr-FR" b="1" i="1" dirty="0"/>
              <a:t>». </a:t>
            </a:r>
          </a:p>
          <a:p>
            <a:pPr algn="just"/>
            <a:r>
              <a:rPr lang="fr-FR" i="1" dirty="0"/>
              <a:t>« Je pense que nos musulmans pour la plupart ne connaissent pas leur religion, n’ont pas de diplôme. On n’a pas confiance en nous, on est dévalorisé nous-mêmes ». </a:t>
            </a:r>
          </a:p>
          <a:p>
            <a:pPr algn="just"/>
            <a:r>
              <a:rPr lang="fr-FR" i="1" dirty="0"/>
              <a:t>« je cherche le musulman des Lumières » </a:t>
            </a:r>
          </a:p>
          <a:p>
            <a:endParaRPr lang="fr-FR" dirty="0"/>
          </a:p>
        </p:txBody>
      </p:sp>
      <p:sp>
        <p:nvSpPr>
          <p:cNvPr id="4" name="Rectangle 3">
            <a:extLst>
              <a:ext uri="{FF2B5EF4-FFF2-40B4-BE49-F238E27FC236}">
                <a16:creationId xmlns:a16="http://schemas.microsoft.com/office/drawing/2014/main" id="{FF4EB92F-A082-93B9-344E-E2214098012F}"/>
              </a:ext>
            </a:extLst>
          </p:cNvPr>
          <p:cNvSpPr/>
          <p:nvPr/>
        </p:nvSpPr>
        <p:spPr>
          <a:xfrm rot="20434462">
            <a:off x="437574" y="2771460"/>
            <a:ext cx="3033651" cy="769441"/>
          </a:xfrm>
          <a:prstGeom prst="rect">
            <a:avLst/>
          </a:prstGeom>
        </p:spPr>
        <p:style>
          <a:lnRef idx="2">
            <a:schemeClr val="accent1"/>
          </a:lnRef>
          <a:fillRef idx="1">
            <a:schemeClr val="lt1"/>
          </a:fillRef>
          <a:effectRef idx="0">
            <a:schemeClr val="accent1"/>
          </a:effectRef>
          <a:fontRef idx="minor">
            <a:schemeClr val="dk1"/>
          </a:fontRef>
        </p:style>
        <p:txBody>
          <a:bodyPr wrap="none" lIns="91440" tIns="45720" rIns="91440" bIns="45720">
            <a:spAutoFit/>
          </a:bodyPr>
          <a:lstStyle/>
          <a:p>
            <a:pPr algn="ctr"/>
            <a:r>
              <a:rPr lang="fr-FR" sz="4400" b="1" i="1" cap="none" spc="0" dirty="0">
                <a:ln w="0"/>
                <a:solidFill>
                  <a:schemeClr val="accent1"/>
                </a:solidFill>
                <a:effectLst>
                  <a:outerShdw blurRad="38100" dist="25400" dir="5400000" algn="ctr" rotWithShape="0">
                    <a:srgbClr val="6E747A">
                      <a:alpha val="43000"/>
                    </a:srgbClr>
                  </a:outerShdw>
                </a:effectLst>
                <a:latin typeface="Marianne" panose="02000000000000000000" pitchFamily="50" charset="0"/>
              </a:rPr>
              <a:t>VERBATIM</a:t>
            </a:r>
            <a:endParaRPr lang="fr-FR" sz="4400" b="1" cap="none" spc="0" dirty="0">
              <a:ln w="0"/>
              <a:solidFill>
                <a:schemeClr val="accent1"/>
              </a:solidFill>
              <a:effectLst>
                <a:outerShdw blurRad="38100" dist="25400" dir="5400000" algn="ctr" rotWithShape="0">
                  <a:srgbClr val="6E747A">
                    <a:alpha val="43000"/>
                  </a:srgbClr>
                </a:outerShdw>
              </a:effectLs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2090058" y="1580606"/>
            <a:ext cx="9686018" cy="5277394"/>
          </a:xfrm>
        </p:spPr>
        <p:txBody>
          <a:bodyPr/>
          <a:lstStyle/>
          <a:p>
            <a:r>
              <a:rPr lang="fr-FR" dirty="0">
                <a:latin typeface="Marianne" panose="02000000000000000000" pitchFamily="50" charset="0"/>
              </a:rPr>
              <a:t>Sous le terme « recours », </a:t>
            </a:r>
            <a:r>
              <a:rPr lang="fr-FR" b="1" dirty="0">
                <a:latin typeface="Marianne" panose="02000000000000000000" pitchFamily="50" charset="0"/>
              </a:rPr>
              <a:t>deux concepts majeurs </a:t>
            </a:r>
            <a:r>
              <a:rPr lang="fr-FR" dirty="0">
                <a:latin typeface="Marianne" panose="02000000000000000000" pitchFamily="50" charset="0"/>
              </a:rPr>
              <a:t>:</a:t>
            </a:r>
          </a:p>
          <a:p>
            <a:endParaRPr lang="fr-FR" dirty="0">
              <a:latin typeface="Marianne" panose="02000000000000000000" pitchFamily="50" charset="0"/>
            </a:endParaRPr>
          </a:p>
          <a:p>
            <a:pPr marL="457200" indent="-457200" algn="just">
              <a:buFont typeface="Wingdings" panose="05000000000000000000" pitchFamily="2" charset="2"/>
              <a:buChar char="Ø"/>
            </a:pPr>
            <a:r>
              <a:rPr lang="fr-FR" sz="3600" b="1" dirty="0">
                <a:latin typeface="Marianne" panose="02000000000000000000" pitchFamily="50" charset="0"/>
              </a:rPr>
              <a:t>Le concept de requalification </a:t>
            </a:r>
            <a:r>
              <a:rPr lang="fr-FR" sz="3600" dirty="0">
                <a:latin typeface="Marianne" panose="02000000000000000000" pitchFamily="50" charset="0"/>
              </a:rPr>
              <a:t>(Nathalie </a:t>
            </a:r>
            <a:r>
              <a:rPr lang="fr-FR" sz="3600" dirty="0" err="1">
                <a:latin typeface="Marianne" panose="02000000000000000000" pitchFamily="50" charset="0"/>
              </a:rPr>
              <a:t>Kakpo</a:t>
            </a:r>
            <a:r>
              <a:rPr lang="fr-FR" sz="3600" dirty="0">
                <a:latin typeface="Marianne" panose="02000000000000000000" pitchFamily="50" charset="0"/>
              </a:rPr>
              <a:t>)</a:t>
            </a:r>
          </a:p>
          <a:p>
            <a:pPr marL="457200" indent="-457200" algn="just">
              <a:buFont typeface="Wingdings" panose="05000000000000000000" pitchFamily="2" charset="2"/>
              <a:buChar char="Ø"/>
            </a:pPr>
            <a:r>
              <a:rPr lang="fr-FR" sz="3600" b="1" dirty="0">
                <a:latin typeface="Marianne" panose="02000000000000000000" pitchFamily="50" charset="0"/>
              </a:rPr>
              <a:t>Le concept et la théorie de la reconnaissance </a:t>
            </a:r>
            <a:r>
              <a:rPr lang="fr-FR" sz="3600" dirty="0">
                <a:latin typeface="Marianne" panose="02000000000000000000" pitchFamily="50" charset="0"/>
              </a:rPr>
              <a:t>(Axel </a:t>
            </a:r>
            <a:r>
              <a:rPr lang="fr-FR" sz="3600" dirty="0" err="1">
                <a:latin typeface="Marianne" panose="02000000000000000000" pitchFamily="50" charset="0"/>
              </a:rPr>
              <a:t>Honneth</a:t>
            </a:r>
            <a:r>
              <a:rPr lang="fr-FR" sz="3600" dirty="0">
                <a:latin typeface="Marianne" panose="02000000000000000000" pitchFamily="50" charset="0"/>
              </a:rPr>
              <a:t>)</a:t>
            </a:r>
          </a:p>
          <a:p>
            <a:endParaRPr lang="fr-FR" dirty="0">
              <a:latin typeface="Marianne" panose="02000000000000000000" pitchFamily="50" charset="0"/>
            </a:endParaRPr>
          </a:p>
        </p:txBody>
      </p:sp>
      <p:sp>
        <p:nvSpPr>
          <p:cNvPr id="4" name="Titre 3"/>
          <p:cNvSpPr>
            <a:spLocks noGrp="1"/>
          </p:cNvSpPr>
          <p:nvPr>
            <p:ph type="title"/>
          </p:nvPr>
        </p:nvSpPr>
        <p:spPr>
          <a:xfrm>
            <a:off x="836844" y="303785"/>
            <a:ext cx="10711689" cy="758398"/>
          </a:xfrm>
        </p:spPr>
        <p:txBody>
          <a:bodyPr/>
          <a:lstStyle/>
          <a:p>
            <a:r>
              <a:rPr lang="fr-FR" dirty="0">
                <a:latin typeface="Marianne" panose="02000000000000000000" pitchFamily="50" charset="0"/>
              </a:rPr>
              <a:t>Requalification et/ou reconnaissance</a:t>
            </a:r>
            <a:br>
              <a:rPr lang="fr-FR" dirty="0">
                <a:latin typeface="Marianne" panose="02000000000000000000" pitchFamily="50" charset="0"/>
              </a:rPr>
            </a:br>
            <a:endParaRPr lang="fr-FR" dirty="0">
              <a:latin typeface="Marianne" panose="02000000000000000000" pitchFamily="50"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67511" y="365760"/>
            <a:ext cx="11108563" cy="1102823"/>
          </a:xfrm>
        </p:spPr>
        <p:txBody>
          <a:bodyPr/>
          <a:lstStyle/>
          <a:p>
            <a:pPr algn="ctr"/>
            <a:r>
              <a:rPr lang="fr-FR" sz="3600" dirty="0"/>
              <a:t>Comment la théorie de la reconnaissance éclaire la « question de l’islam » ?</a:t>
            </a:r>
          </a:p>
        </p:txBody>
      </p:sp>
      <p:sp>
        <p:nvSpPr>
          <p:cNvPr id="3" name="Espace réservé du texte 2"/>
          <p:cNvSpPr>
            <a:spLocks noGrp="1"/>
          </p:cNvSpPr>
          <p:nvPr>
            <p:ph type="body" sz="quarter" idx="10"/>
          </p:nvPr>
        </p:nvSpPr>
        <p:spPr>
          <a:xfrm>
            <a:off x="338667" y="1565307"/>
            <a:ext cx="11514666" cy="3727386"/>
          </a:xfrm>
        </p:spPr>
        <p:txBody>
          <a:bodyPr/>
          <a:lstStyle/>
          <a:p>
            <a:pPr algn="just"/>
            <a:r>
              <a:rPr lang="fr-FR" sz="2000" dirty="0">
                <a:latin typeface="Marianne" panose="02000000000000000000" pitchFamily="50" charset="0"/>
              </a:rPr>
              <a:t>1) Le lien établi entre la revendication de justice et la demande de reconnaissance éclaire la signification et l’importance de la « Marche » qui ne revendiquait pas seulement un traitement juste mais incluait une exigence d’être reconnu à part entière dans sa dignité d’homme. </a:t>
            </a:r>
          </a:p>
          <a:p>
            <a:pPr algn="just"/>
            <a:r>
              <a:rPr lang="fr-FR" sz="2000" dirty="0">
                <a:latin typeface="Marianne" panose="02000000000000000000" pitchFamily="50" charset="0"/>
              </a:rPr>
              <a:t>Une telle demande porte sur </a:t>
            </a:r>
            <a:r>
              <a:rPr lang="fr-FR" sz="2000" b="1" dirty="0">
                <a:latin typeface="Marianne" panose="02000000000000000000" pitchFamily="50" charset="0"/>
              </a:rPr>
              <a:t>une reconnaissance qui peut être qualifiée d’ « universelle ».</a:t>
            </a:r>
          </a:p>
          <a:p>
            <a:pPr algn="just"/>
            <a:r>
              <a:rPr lang="fr-FR" sz="2000" b="1" dirty="0">
                <a:latin typeface="Marianne" panose="02000000000000000000" pitchFamily="50" charset="0"/>
              </a:rPr>
              <a:t>2) </a:t>
            </a:r>
            <a:r>
              <a:rPr lang="fr-FR" sz="2000" dirty="0">
                <a:latin typeface="Marianne" panose="02000000000000000000" pitchFamily="50" charset="0"/>
              </a:rPr>
              <a:t>La théorie de la reconnaissance éclaire et explicite les conséquences des « dénis de reconnaissance ». L’expérience du mépris ne peut être sans conséquence sur l’estime de soi. Il faut bien trouver la reconnaissance ailleurs. </a:t>
            </a:r>
            <a:r>
              <a:rPr lang="fr-FR" sz="2000" b="1" dirty="0">
                <a:latin typeface="Marianne" panose="02000000000000000000" pitchFamily="50" charset="0"/>
              </a:rPr>
              <a:t>La demande se déplace</a:t>
            </a:r>
            <a:r>
              <a:rPr lang="fr-FR" sz="2000" dirty="0">
                <a:latin typeface="Marianne" panose="02000000000000000000" pitchFamily="50" charset="0"/>
              </a:rPr>
              <a:t>. Quand elle émerge, elle n’est pas une demande « identitaire ». </a:t>
            </a:r>
            <a:r>
              <a:rPr lang="fr-FR" sz="2000" b="1" dirty="0">
                <a:latin typeface="Marianne" panose="02000000000000000000" pitchFamily="50" charset="0"/>
              </a:rPr>
              <a:t>Un </a:t>
            </a:r>
            <a:r>
              <a:rPr lang="fr-FR" sz="2000" b="1" i="1" dirty="0">
                <a:latin typeface="Marianne" panose="02000000000000000000" pitchFamily="50" charset="0"/>
              </a:rPr>
              <a:t>déni de reconnaissance</a:t>
            </a:r>
            <a:r>
              <a:rPr lang="fr-FR" sz="2000" b="1" dirty="0">
                <a:latin typeface="Marianne" panose="02000000000000000000" pitchFamily="50" charset="0"/>
              </a:rPr>
              <a:t> peut conduire à un déplacement identitaire de la demande</a:t>
            </a:r>
            <a:r>
              <a:rPr lang="fr-FR" sz="2000" dirty="0">
                <a:latin typeface="Marianne" panose="02000000000000000000" pitchFamily="50" charset="0"/>
              </a:rPr>
              <a:t>.</a:t>
            </a:r>
          </a:p>
          <a:p>
            <a:endParaRPr lang="fr-FR" sz="2000" dirty="0">
              <a:latin typeface="Marianne" panose="02000000000000000000" pitchFamily="50" charset="0"/>
            </a:endParaRPr>
          </a:p>
          <a:p>
            <a:pPr algn="just"/>
            <a:endParaRPr lang="fr-FR" sz="2000" b="1" dirty="0">
              <a:latin typeface="Marianne" panose="02000000000000000000" pitchFamily="50" charset="0"/>
            </a:endParaRPr>
          </a:p>
        </p:txBody>
      </p:sp>
      <p:sp>
        <p:nvSpPr>
          <p:cNvPr id="5" name="ZoneTexte 4">
            <a:extLst>
              <a:ext uri="{FF2B5EF4-FFF2-40B4-BE49-F238E27FC236}">
                <a16:creationId xmlns:a16="http://schemas.microsoft.com/office/drawing/2014/main" id="{84D96FA1-A89C-244D-1149-8C109E3AAEBD}"/>
              </a:ext>
            </a:extLst>
          </p:cNvPr>
          <p:cNvSpPr txBox="1"/>
          <p:nvPr/>
        </p:nvSpPr>
        <p:spPr>
          <a:xfrm>
            <a:off x="4651023" y="5168801"/>
            <a:ext cx="6242753" cy="1323439"/>
          </a:xfrm>
          <a:prstGeom prst="rect">
            <a:avLst/>
          </a:prstGeom>
          <a:noFill/>
        </p:spPr>
        <p:txBody>
          <a:bodyPr wrap="square">
            <a:spAutoFit/>
          </a:bodyPr>
          <a:lstStyle/>
          <a:p>
            <a:pPr algn="just">
              <a:buFont typeface="Wingdings" pitchFamily="2" charset="2"/>
              <a:buChar char="Ø"/>
            </a:pPr>
            <a:r>
              <a:rPr lang="fr-FR" sz="2000" dirty="0">
                <a:latin typeface="Marianne" panose="02000000000000000000" pitchFamily="50" charset="0"/>
              </a:rPr>
              <a:t> </a:t>
            </a:r>
            <a:r>
              <a:rPr lang="fr-FR" sz="2000" i="1" dirty="0">
                <a:latin typeface="Marianne" panose="02000000000000000000" pitchFamily="50" charset="0"/>
              </a:rPr>
              <a:t>L’absence d’une réponse à la hauteur de la demande égalitaire et citoyenne portée par la « Marche », peut ainsi expliquer le processus de « requalification par l’islam » chez certains jeunes.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F73CCB-29B5-3644-9C83-1730FCF9FEFE}"/>
              </a:ext>
            </a:extLst>
          </p:cNvPr>
          <p:cNvSpPr>
            <a:spLocks noGrp="1"/>
          </p:cNvSpPr>
          <p:nvPr>
            <p:ph type="title"/>
          </p:nvPr>
        </p:nvSpPr>
        <p:spPr>
          <a:xfrm>
            <a:off x="214494" y="146756"/>
            <a:ext cx="11763011" cy="733778"/>
          </a:xfrm>
        </p:spPr>
        <p:txBody>
          <a:bodyPr/>
          <a:lstStyle/>
          <a:p>
            <a:pPr algn="ctr"/>
            <a:r>
              <a:rPr lang="fr-FR" sz="4000" dirty="0">
                <a:latin typeface="Marianne" panose="02000000000000000000" pitchFamily="50" charset="0"/>
              </a:rPr>
              <a:t>Mon point de départ :la « visibilité de l’islam »</a:t>
            </a:r>
            <a:br>
              <a:rPr lang="fr-FR" dirty="0">
                <a:latin typeface="Marianne" panose="02000000000000000000" pitchFamily="50" charset="0"/>
              </a:rPr>
            </a:br>
            <a:endParaRPr lang="fr-FR" dirty="0">
              <a:latin typeface="Marianne" panose="02000000000000000000" pitchFamily="50" charset="0"/>
            </a:endParaRPr>
          </a:p>
        </p:txBody>
      </p:sp>
      <p:sp>
        <p:nvSpPr>
          <p:cNvPr id="3" name="Espace réservé du texte 2">
            <a:extLst>
              <a:ext uri="{FF2B5EF4-FFF2-40B4-BE49-F238E27FC236}">
                <a16:creationId xmlns:a16="http://schemas.microsoft.com/office/drawing/2014/main" id="{DCA2BE08-7BF3-4A45-B92D-C651070EBB9C}"/>
              </a:ext>
            </a:extLst>
          </p:cNvPr>
          <p:cNvSpPr>
            <a:spLocks noGrp="1"/>
          </p:cNvSpPr>
          <p:nvPr>
            <p:ph type="body" sz="quarter" idx="10"/>
          </p:nvPr>
        </p:nvSpPr>
        <p:spPr>
          <a:xfrm>
            <a:off x="1828800" y="1282096"/>
            <a:ext cx="9947276" cy="4915504"/>
          </a:xfrm>
        </p:spPr>
        <p:txBody>
          <a:bodyPr/>
          <a:lstStyle/>
          <a:p>
            <a:pPr algn="just"/>
            <a:r>
              <a:rPr lang="fr-FR" sz="2400" dirty="0">
                <a:latin typeface="Marianne" panose="02000000000000000000" pitchFamily="50" charset="0"/>
              </a:rPr>
              <a:t>Mon point de départ, a été </a:t>
            </a:r>
            <a:r>
              <a:rPr lang="fr-FR" sz="2400" b="1" dirty="0">
                <a:latin typeface="Marianne" panose="02000000000000000000" pitchFamily="50" charset="0"/>
              </a:rPr>
              <a:t>ce qu’on désigne ordinairement comme la « visibilité de l’islam ».</a:t>
            </a:r>
            <a:endParaRPr lang="fr-FR" sz="2400" dirty="0">
              <a:latin typeface="Marianne" panose="02000000000000000000" pitchFamily="50" charset="0"/>
            </a:endParaRPr>
          </a:p>
          <a:p>
            <a:r>
              <a:rPr lang="fr-FR" sz="2400" b="1" dirty="0">
                <a:latin typeface="Marianne" panose="02000000000000000000" pitchFamily="50" charset="0"/>
              </a:rPr>
              <a:t>Quelle visibilité ?</a:t>
            </a:r>
          </a:p>
          <a:p>
            <a:pPr marL="342900" indent="-342900" algn="just">
              <a:buFont typeface="Wingdings" panose="05000000000000000000" pitchFamily="2" charset="2"/>
              <a:buChar char="Ø"/>
            </a:pPr>
            <a:r>
              <a:rPr lang="fr-FR" sz="2400" dirty="0">
                <a:latin typeface="Marianne" panose="02000000000000000000" pitchFamily="50" charset="0"/>
              </a:rPr>
              <a:t>celle des tenues, des aspects vestimentaires, </a:t>
            </a:r>
            <a:r>
              <a:rPr lang="fr-FR" sz="2400" b="1" dirty="0">
                <a:latin typeface="Marianne" panose="02000000000000000000" pitchFamily="50" charset="0"/>
              </a:rPr>
              <a:t>au premier chef le port du voile</a:t>
            </a:r>
            <a:r>
              <a:rPr lang="fr-FR" sz="2400" dirty="0">
                <a:latin typeface="Marianne" panose="02000000000000000000" pitchFamily="50" charset="0"/>
              </a:rPr>
              <a:t>. </a:t>
            </a:r>
            <a:r>
              <a:rPr lang="fr-FR" sz="2400" b="1" i="1" dirty="0">
                <a:latin typeface="Marianne" panose="02000000000000000000" pitchFamily="50" charset="0"/>
              </a:rPr>
              <a:t>Ce qui se voit </a:t>
            </a:r>
            <a:r>
              <a:rPr lang="fr-FR" sz="2400" dirty="0">
                <a:latin typeface="Marianne" panose="02000000000000000000" pitchFamily="50" charset="0"/>
              </a:rPr>
              <a:t>donc.</a:t>
            </a:r>
          </a:p>
          <a:p>
            <a:pPr marL="342900" indent="-342900">
              <a:buFont typeface="Wingdings" panose="05000000000000000000" pitchFamily="2" charset="2"/>
              <a:buChar char="Ø"/>
            </a:pPr>
            <a:r>
              <a:rPr lang="fr-FR" sz="2400" b="1" dirty="0">
                <a:latin typeface="Marianne" panose="02000000000000000000" pitchFamily="50" charset="0"/>
              </a:rPr>
              <a:t>Mais c’est aussi ce qui </a:t>
            </a:r>
            <a:r>
              <a:rPr lang="fr-FR" sz="2400" b="1" i="1" dirty="0">
                <a:latin typeface="Marianne" panose="02000000000000000000" pitchFamily="50" charset="0"/>
              </a:rPr>
              <a:t>se dit et ce qui s’écrit</a:t>
            </a:r>
            <a:r>
              <a:rPr lang="fr-FR" sz="2400" b="1" dirty="0">
                <a:latin typeface="Marianne" panose="02000000000000000000" pitchFamily="50" charset="0"/>
              </a:rPr>
              <a:t> </a:t>
            </a:r>
          </a:p>
          <a:p>
            <a:pPr lvl="1"/>
            <a:r>
              <a:rPr lang="fr-FR" dirty="0">
                <a:latin typeface="Marianne" panose="02000000000000000000" pitchFamily="50" charset="0"/>
              </a:rPr>
              <a:t>« </a:t>
            </a:r>
            <a:r>
              <a:rPr lang="fr-FR" b="1" dirty="0">
                <a:latin typeface="Marianne" panose="02000000000000000000" pitchFamily="50" charset="0"/>
              </a:rPr>
              <a:t>Montée » des revendications identitaires et religieuses </a:t>
            </a:r>
            <a:r>
              <a:rPr lang="fr-FR" dirty="0">
                <a:latin typeface="Marianne" panose="02000000000000000000" pitchFamily="50" charset="0"/>
              </a:rPr>
              <a:t>liées à l’islam.</a:t>
            </a:r>
          </a:p>
          <a:p>
            <a:pPr lvl="1" algn="just"/>
            <a:r>
              <a:rPr lang="fr-FR" b="1" dirty="0">
                <a:latin typeface="Marianne" panose="02000000000000000000" pitchFamily="50" charset="0"/>
              </a:rPr>
              <a:t>Imposition  au cœur des médias </a:t>
            </a:r>
            <a:r>
              <a:rPr lang="fr-FR" dirty="0">
                <a:latin typeface="Marianne" panose="02000000000000000000" pitchFamily="50" charset="0"/>
              </a:rPr>
              <a:t>et du monde politique d ’un </a:t>
            </a:r>
            <a:r>
              <a:rPr lang="fr-FR" b="1" dirty="0">
                <a:latin typeface="Marianne" panose="02000000000000000000" pitchFamily="50" charset="0"/>
              </a:rPr>
              <a:t>« problème de l’islam »?</a:t>
            </a:r>
          </a:p>
          <a:p>
            <a:pPr lvl="1" algn="just"/>
            <a:r>
              <a:rPr lang="fr-FR" b="1" dirty="0">
                <a:latin typeface="Marianne" panose="02000000000000000000" pitchFamily="50" charset="0"/>
              </a:rPr>
              <a:t>Fabrication</a:t>
            </a:r>
            <a:r>
              <a:rPr lang="fr-FR" dirty="0">
                <a:latin typeface="Marianne" panose="02000000000000000000" pitchFamily="50" charset="0"/>
              </a:rPr>
              <a:t> de ce que Françoise </a:t>
            </a:r>
            <a:r>
              <a:rPr lang="fr-FR" dirty="0" err="1">
                <a:latin typeface="Marianne" panose="02000000000000000000" pitchFamily="50" charset="0"/>
              </a:rPr>
              <a:t>Lorcerie</a:t>
            </a:r>
            <a:r>
              <a:rPr lang="fr-FR" dirty="0">
                <a:latin typeface="Marianne" panose="02000000000000000000" pitchFamily="50" charset="0"/>
              </a:rPr>
              <a:t> appelle </a:t>
            </a:r>
            <a:r>
              <a:rPr lang="fr-FR" b="1" dirty="0">
                <a:latin typeface="Marianne" panose="02000000000000000000" pitchFamily="50" charset="0"/>
              </a:rPr>
              <a:t>« l’islam comme mauvais objet ».</a:t>
            </a:r>
          </a:p>
        </p:txBody>
      </p:sp>
    </p:spTree>
    <p:extLst>
      <p:ext uri="{BB962C8B-B14F-4D97-AF65-F5344CB8AC3E}">
        <p14:creationId xmlns:p14="http://schemas.microsoft.com/office/powerpoint/2010/main" val="3970292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993422" y="2056037"/>
            <a:ext cx="9539112" cy="1996674"/>
          </a:xfrm>
        </p:spPr>
        <p:txBody>
          <a:bodyPr/>
          <a:lstStyle/>
          <a:p>
            <a:pPr algn="just"/>
            <a:r>
              <a:rPr lang="fr-FR" b="1" dirty="0">
                <a:latin typeface="Marianne" panose="02000000000000000000" pitchFamily="50" charset="0"/>
              </a:rPr>
              <a:t>Une problématique </a:t>
            </a:r>
            <a:r>
              <a:rPr lang="fr-FR" dirty="0">
                <a:latin typeface="Marianne" panose="02000000000000000000" pitchFamily="50" charset="0"/>
              </a:rPr>
              <a:t>:</a:t>
            </a:r>
          </a:p>
          <a:p>
            <a:pPr algn="just"/>
            <a:r>
              <a:rPr lang="fr-FR" dirty="0">
                <a:latin typeface="Marianne" panose="02000000000000000000" pitchFamily="50" charset="0"/>
              </a:rPr>
              <a:t>Pourquoi et comment est-on passé d’une revendication d’égalité citoyenne portée par la Marche aux revendications identitaires et religieuses ?</a:t>
            </a:r>
          </a:p>
        </p:txBody>
      </p:sp>
      <p:sp>
        <p:nvSpPr>
          <p:cNvPr id="7" name="ZoneTexte 6">
            <a:extLst>
              <a:ext uri="{FF2B5EF4-FFF2-40B4-BE49-F238E27FC236}">
                <a16:creationId xmlns:a16="http://schemas.microsoft.com/office/drawing/2014/main" id="{0D016346-5F42-D692-BFB7-EF51418F39C8}"/>
              </a:ext>
            </a:extLst>
          </p:cNvPr>
          <p:cNvSpPr txBox="1"/>
          <p:nvPr/>
        </p:nvSpPr>
        <p:spPr>
          <a:xfrm>
            <a:off x="891822" y="294690"/>
            <a:ext cx="10430934" cy="1384995"/>
          </a:xfrm>
          <a:prstGeom prst="rect">
            <a:avLst/>
          </a:prstGeom>
          <a:noFill/>
        </p:spPr>
        <p:txBody>
          <a:bodyPr wrap="square">
            <a:spAutoFit/>
          </a:bodyPr>
          <a:lstStyle/>
          <a:p>
            <a:r>
              <a:rPr lang="fr-FR" sz="2800" dirty="0">
                <a:latin typeface="Marianne" panose="02000000000000000000" pitchFamily="50" charset="0"/>
              </a:rPr>
              <a:t>À l’arrière-plan de ma recherche, un événement historique : </a:t>
            </a:r>
          </a:p>
          <a:p>
            <a:pPr algn="ctr"/>
            <a:r>
              <a:rPr lang="fr-FR" sz="2800" b="1" dirty="0">
                <a:latin typeface="Marianne" panose="02000000000000000000" pitchFamily="50" charset="0"/>
              </a:rPr>
              <a:t>La Marche pour l’égalité et contre le racisme de 1983. </a:t>
            </a:r>
          </a:p>
          <a:p>
            <a:pPr algn="ctr"/>
            <a:endParaRPr lang="fr-FR" sz="2800" b="1" dirty="0">
              <a:latin typeface="Marianne" panose="02000000000000000000" pitchFamily="50" charset="0"/>
            </a:endParaRPr>
          </a:p>
        </p:txBody>
      </p:sp>
      <p:sp>
        <p:nvSpPr>
          <p:cNvPr id="9" name="ZoneTexte 8">
            <a:extLst>
              <a:ext uri="{FF2B5EF4-FFF2-40B4-BE49-F238E27FC236}">
                <a16:creationId xmlns:a16="http://schemas.microsoft.com/office/drawing/2014/main" id="{76420384-58F3-42EC-C202-AF2CC246C6F9}"/>
              </a:ext>
            </a:extLst>
          </p:cNvPr>
          <p:cNvSpPr txBox="1"/>
          <p:nvPr/>
        </p:nvSpPr>
        <p:spPr>
          <a:xfrm>
            <a:off x="2968979" y="5639980"/>
            <a:ext cx="9110133" cy="923330"/>
          </a:xfrm>
          <a:prstGeom prst="rect">
            <a:avLst/>
          </a:prstGeom>
          <a:noFill/>
        </p:spPr>
        <p:txBody>
          <a:bodyPr wrap="square">
            <a:spAutoFit/>
          </a:bodyPr>
          <a:lstStyle/>
          <a:p>
            <a:r>
              <a:rPr lang="fr-FR" dirty="0">
                <a:latin typeface="Marianne" panose="02000000000000000000" pitchFamily="50" charset="0"/>
              </a:rPr>
              <a:t>Pour aller plus loin</a:t>
            </a:r>
          </a:p>
          <a:p>
            <a:r>
              <a:rPr lang="fr-FR" dirty="0">
                <a:latin typeface="Marianne" panose="02000000000000000000" pitchFamily="50" charset="0"/>
                <a:hlinkClick r:id="rId2"/>
              </a:rPr>
              <a:t>https://www.lumni.fr/video/1983-la-marche-pour-l-egalite-et-contre-le-racisme</a:t>
            </a:r>
            <a:r>
              <a:rPr lang="fr-FR" dirty="0">
                <a:latin typeface="Marianne" panose="02000000000000000000" pitchFamily="50" charset="0"/>
              </a:rPr>
              <a:t> </a:t>
            </a:r>
            <a:br>
              <a:rPr lang="fr-FR" dirty="0">
                <a:latin typeface="Marianne" panose="02000000000000000000" pitchFamily="50" charset="0"/>
              </a:rPr>
            </a:br>
            <a:r>
              <a:rPr lang="fr-FR" dirty="0">
                <a:latin typeface="Marianne" panose="02000000000000000000" pitchFamily="50" charset="0"/>
                <a:hlinkClick r:id="rId3"/>
              </a:rPr>
              <a:t>https://www.cairn.info/revue-plein-droit-2002-4-page-37.htm</a:t>
            </a:r>
            <a:r>
              <a:rPr lang="fr-FR" dirty="0">
                <a:latin typeface="Marianne" panose="02000000000000000000" pitchFamily="50" charset="0"/>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1802353" y="277224"/>
            <a:ext cx="9477012" cy="5163140"/>
          </a:xfrm>
        </p:spPr>
        <p:txBody>
          <a:bodyPr/>
          <a:lstStyle/>
          <a:p>
            <a:r>
              <a:rPr lang="fr-FR" dirty="0">
                <a:latin typeface="Marianne" panose="02000000000000000000" pitchFamily="50" charset="0"/>
              </a:rPr>
              <a:t>Il me fallait donc </a:t>
            </a:r>
            <a:r>
              <a:rPr lang="fr-FR" b="1" dirty="0">
                <a:latin typeface="Marianne" panose="02000000000000000000" pitchFamily="50" charset="0"/>
              </a:rPr>
              <a:t>aller voir directement sur le terrain ce qui se passait réellement.</a:t>
            </a:r>
          </a:p>
          <a:p>
            <a:pPr algn="just"/>
            <a:r>
              <a:rPr lang="fr-FR" b="1" dirty="0">
                <a:latin typeface="Marianne" panose="02000000000000000000" pitchFamily="50" charset="0"/>
              </a:rPr>
              <a:t>Pour essayer de comprendre </a:t>
            </a:r>
            <a:r>
              <a:rPr lang="fr-FR" i="1" dirty="0">
                <a:latin typeface="Marianne" panose="02000000000000000000" pitchFamily="50" charset="0"/>
              </a:rPr>
              <a:t>comment était </a:t>
            </a:r>
            <a:r>
              <a:rPr lang="fr-FR" b="1" i="1" dirty="0">
                <a:latin typeface="Marianne" panose="02000000000000000000" pitchFamily="50" charset="0"/>
              </a:rPr>
              <a:t>vécu</a:t>
            </a:r>
            <a:r>
              <a:rPr lang="fr-FR" dirty="0">
                <a:latin typeface="Marianne" panose="02000000000000000000" pitchFamily="50" charset="0"/>
              </a:rPr>
              <a:t>, </a:t>
            </a:r>
            <a:r>
              <a:rPr lang="fr-FR" i="1" dirty="0">
                <a:latin typeface="Marianne" panose="02000000000000000000" pitchFamily="50" charset="0"/>
              </a:rPr>
              <a:t>comment était </a:t>
            </a:r>
            <a:r>
              <a:rPr lang="fr-FR" b="1" i="1" dirty="0">
                <a:latin typeface="Marianne" panose="02000000000000000000" pitchFamily="50" charset="0"/>
              </a:rPr>
              <a:t>perçu</a:t>
            </a:r>
            <a:r>
              <a:rPr lang="fr-FR" i="1" dirty="0">
                <a:latin typeface="Marianne" panose="02000000000000000000" pitchFamily="50" charset="0"/>
              </a:rPr>
              <a:t> et </a:t>
            </a:r>
            <a:r>
              <a:rPr lang="fr-FR" b="1" i="1" dirty="0">
                <a:latin typeface="Marianne" panose="02000000000000000000" pitchFamily="50" charset="0"/>
              </a:rPr>
              <a:t>pensé</a:t>
            </a:r>
            <a:r>
              <a:rPr lang="fr-FR" i="1" dirty="0">
                <a:latin typeface="Marianne" panose="02000000000000000000" pitchFamily="50" charset="0"/>
              </a:rPr>
              <a:t> </a:t>
            </a:r>
            <a:r>
              <a:rPr lang="fr-FR" dirty="0">
                <a:latin typeface="Marianne" panose="02000000000000000000" pitchFamily="50" charset="0"/>
              </a:rPr>
              <a:t>ce qui est devenu désormais « le problème de l’islam », </a:t>
            </a:r>
            <a:r>
              <a:rPr lang="fr-FR" b="1" dirty="0">
                <a:latin typeface="Marianne" panose="02000000000000000000" pitchFamily="50" charset="0"/>
              </a:rPr>
              <a:t>ce qui est imposé comme le « problème de l’islam </a:t>
            </a:r>
            <a:r>
              <a:rPr lang="fr-FR" dirty="0">
                <a:latin typeface="Marianne" panose="02000000000000000000" pitchFamily="50" charset="0"/>
              </a:rPr>
              <a:t>»  tant </a:t>
            </a:r>
            <a:r>
              <a:rPr lang="fr-FR" i="1" dirty="0">
                <a:latin typeface="Marianne" panose="02000000000000000000" pitchFamily="50" charset="0"/>
              </a:rPr>
              <a:t>aux familles </a:t>
            </a:r>
            <a:r>
              <a:rPr lang="fr-FR" dirty="0">
                <a:latin typeface="Marianne" panose="02000000000000000000" pitchFamily="50" charset="0"/>
              </a:rPr>
              <a:t>françaises musulmanes qu’aux </a:t>
            </a:r>
            <a:r>
              <a:rPr lang="fr-FR" i="1" dirty="0">
                <a:latin typeface="Marianne" panose="02000000000000000000" pitchFamily="50" charset="0"/>
              </a:rPr>
              <a:t>enseignants et enseignantes</a:t>
            </a:r>
            <a:r>
              <a:rPr lang="fr-FR" dirty="0">
                <a:latin typeface="Marianne" panose="02000000000000000000" pitchFamily="50" charset="0"/>
              </a:rPr>
              <a:t> qui accueillent leurs enfants.</a:t>
            </a:r>
          </a:p>
          <a:p>
            <a:pPr algn="just"/>
            <a:r>
              <a:rPr lang="fr-FR" dirty="0">
                <a:latin typeface="Marianne" panose="02000000000000000000" pitchFamily="50" charset="0"/>
              </a:rPr>
              <a:t>C’est pourquoi j’ai choisi de procéder par </a:t>
            </a:r>
            <a:r>
              <a:rPr lang="fr-FR" b="1" i="1" dirty="0">
                <a:latin typeface="Marianne" panose="02000000000000000000" pitchFamily="50" charset="0"/>
              </a:rPr>
              <a:t>entretiens compréhensifs,</a:t>
            </a:r>
            <a:r>
              <a:rPr lang="fr-FR" dirty="0">
                <a:latin typeface="Marianne" panose="02000000000000000000" pitchFamily="50" charset="0"/>
              </a:rPr>
              <a:t> en leur donnant si possible une dimension qui les tirait du côté des </a:t>
            </a:r>
            <a:r>
              <a:rPr lang="fr-FR" i="1" dirty="0">
                <a:latin typeface="Marianne" panose="02000000000000000000" pitchFamily="50" charset="0"/>
              </a:rPr>
              <a:t>récits de vie.</a:t>
            </a:r>
          </a:p>
          <a:p>
            <a:pPr algn="just"/>
            <a:endParaRPr lang="fr-FR" dirty="0">
              <a:latin typeface="Marianne" panose="02000000000000000000" pitchFamily="50"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F73CCB-29B5-3644-9C83-1730FCF9FEFE}"/>
              </a:ext>
            </a:extLst>
          </p:cNvPr>
          <p:cNvSpPr>
            <a:spLocks noGrp="1"/>
          </p:cNvSpPr>
          <p:nvPr>
            <p:ph type="title"/>
          </p:nvPr>
        </p:nvSpPr>
        <p:spPr>
          <a:xfrm>
            <a:off x="207963" y="211909"/>
            <a:ext cx="11776074" cy="1058091"/>
          </a:xfrm>
        </p:spPr>
        <p:txBody>
          <a:bodyPr/>
          <a:lstStyle/>
          <a:p>
            <a:pPr algn="ctr"/>
            <a:r>
              <a:rPr lang="fr-FR" sz="2800" dirty="0">
                <a:latin typeface="Marianne" panose="02000000000000000000" pitchFamily="50" charset="0"/>
              </a:rPr>
              <a:t>Une problématisation qui passe par le choix d’un terrain approprié pour ces entretiens et une </a:t>
            </a:r>
            <a:r>
              <a:rPr lang="fr-FR" sz="2800" i="1" dirty="0">
                <a:latin typeface="Marianne" panose="02000000000000000000" pitchFamily="50" charset="0"/>
              </a:rPr>
              <a:t>mise en perspective historique</a:t>
            </a:r>
            <a:endParaRPr lang="fr-FR" sz="2800" dirty="0">
              <a:latin typeface="Marianne" panose="02000000000000000000" pitchFamily="50" charset="0"/>
            </a:endParaRPr>
          </a:p>
        </p:txBody>
      </p:sp>
      <p:sp>
        <p:nvSpPr>
          <p:cNvPr id="3" name="Espace réservé du texte 2">
            <a:extLst>
              <a:ext uri="{FF2B5EF4-FFF2-40B4-BE49-F238E27FC236}">
                <a16:creationId xmlns:a16="http://schemas.microsoft.com/office/drawing/2014/main" id="{DCA2BE08-7BF3-4A45-B92D-C651070EBB9C}"/>
              </a:ext>
            </a:extLst>
          </p:cNvPr>
          <p:cNvSpPr>
            <a:spLocks noGrp="1"/>
          </p:cNvSpPr>
          <p:nvPr>
            <p:ph type="body" sz="quarter" idx="10"/>
          </p:nvPr>
        </p:nvSpPr>
        <p:spPr>
          <a:xfrm>
            <a:off x="1885244" y="1270000"/>
            <a:ext cx="9256889" cy="2534356"/>
          </a:xfrm>
        </p:spPr>
        <p:txBody>
          <a:bodyPr/>
          <a:lstStyle/>
          <a:p>
            <a:pPr algn="just"/>
            <a:r>
              <a:rPr lang="fr-FR" sz="2400" dirty="0">
                <a:latin typeface="Marianne" panose="02000000000000000000" pitchFamily="50" charset="0"/>
              </a:rPr>
              <a:t>	- </a:t>
            </a:r>
            <a:r>
              <a:rPr lang="fr-FR" sz="2400" b="1" dirty="0">
                <a:latin typeface="Marianne" panose="02000000000000000000" pitchFamily="50" charset="0"/>
              </a:rPr>
              <a:t>De l’installation en France comme « destin » </a:t>
            </a:r>
            <a:r>
              <a:rPr lang="fr-FR" sz="2400" dirty="0">
                <a:latin typeface="Marianne" panose="02000000000000000000" pitchFamily="50" charset="0"/>
              </a:rPr>
              <a:t>des immigrés de culture et de confession musulmane et de leurs familles </a:t>
            </a:r>
            <a:r>
              <a:rPr lang="fr-FR" sz="2400" b="1" dirty="0">
                <a:latin typeface="Marianne" panose="02000000000000000000" pitchFamily="50" charset="0"/>
              </a:rPr>
              <a:t>à la situation qui est aujourd’hui celles de leurs descendants, </a:t>
            </a:r>
            <a:r>
              <a:rPr lang="fr-FR" sz="2400" i="1" dirty="0">
                <a:latin typeface="Marianne" panose="02000000000000000000" pitchFamily="50" charset="0"/>
              </a:rPr>
              <a:t>pour certains se tournant vers l’islam </a:t>
            </a:r>
            <a:r>
              <a:rPr lang="fr-FR" sz="2400" b="1" dirty="0">
                <a:latin typeface="Marianne" panose="02000000000000000000" pitchFamily="50" charset="0"/>
              </a:rPr>
              <a:t>: quelles étapes, sur le plan politique, sur le plan du rapport à l’école ?</a:t>
            </a:r>
          </a:p>
          <a:p>
            <a:pPr algn="just"/>
            <a:r>
              <a:rPr lang="fr-FR" sz="2400" dirty="0">
                <a:latin typeface="Marianne" panose="02000000000000000000" pitchFamily="50" charset="0"/>
              </a:rPr>
              <a:t> 	- </a:t>
            </a:r>
            <a:r>
              <a:rPr lang="fr-FR" sz="2400" b="1" dirty="0">
                <a:latin typeface="Marianne" panose="02000000000000000000" pitchFamily="50" charset="0"/>
              </a:rPr>
              <a:t>Parmi ces étapes</a:t>
            </a:r>
            <a:r>
              <a:rPr lang="fr-FR" sz="2400" dirty="0">
                <a:latin typeface="Marianne" panose="02000000000000000000" pitchFamily="50" charset="0"/>
              </a:rPr>
              <a:t>, en 1983, :  «</a:t>
            </a:r>
            <a:r>
              <a:rPr lang="fr-FR" sz="2400" i="1" dirty="0">
                <a:latin typeface="Marianne" panose="02000000000000000000" pitchFamily="50" charset="0"/>
              </a:rPr>
              <a:t> La marche pour l’égalité et contre le racisme »</a:t>
            </a:r>
          </a:p>
          <a:p>
            <a:pPr algn="just"/>
            <a:r>
              <a:rPr lang="fr-FR" sz="2400" dirty="0">
                <a:latin typeface="Marianne" panose="02000000000000000000" pitchFamily="50" charset="0"/>
              </a:rPr>
              <a:t>	</a:t>
            </a:r>
          </a:p>
        </p:txBody>
      </p:sp>
      <p:sp>
        <p:nvSpPr>
          <p:cNvPr id="4" name="Espace réservé du texte 2">
            <a:extLst>
              <a:ext uri="{FF2B5EF4-FFF2-40B4-BE49-F238E27FC236}">
                <a16:creationId xmlns:a16="http://schemas.microsoft.com/office/drawing/2014/main" id="{9F7F2CF3-E479-AD78-7457-89150C3CDCE0}"/>
              </a:ext>
            </a:extLst>
          </p:cNvPr>
          <p:cNvSpPr txBox="1">
            <a:spLocks/>
          </p:cNvSpPr>
          <p:nvPr/>
        </p:nvSpPr>
        <p:spPr>
          <a:xfrm>
            <a:off x="2562578" y="4027814"/>
            <a:ext cx="9421459" cy="2305151"/>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Trebuchet MS" panose="020B070302020209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fr-FR" sz="2400" b="1" dirty="0">
                <a:latin typeface="Marianne" panose="02000000000000000000" pitchFamily="50" charset="0"/>
              </a:rPr>
              <a:t>Ma problématique </a:t>
            </a:r>
          </a:p>
          <a:p>
            <a:pPr algn="just"/>
            <a:r>
              <a:rPr lang="fr-FR" sz="2400" dirty="0">
                <a:latin typeface="Marianne" panose="02000000000000000000" pitchFamily="50" charset="0"/>
              </a:rPr>
              <a:t>Rupture et continuité entre la marche et les revendications identitaires et religieuses, comment comprendre cette apparente contradiction (rupture</a:t>
            </a:r>
            <a:r>
              <a:rPr lang="fr-FR" sz="2400" i="1" dirty="0">
                <a:latin typeface="Marianne" panose="02000000000000000000" pitchFamily="50" charset="0"/>
              </a:rPr>
              <a:t> mais </a:t>
            </a:r>
            <a:r>
              <a:rPr lang="fr-FR" sz="2400" dirty="0">
                <a:latin typeface="Marianne" panose="02000000000000000000" pitchFamily="50" charset="0"/>
              </a:rPr>
              <a:t>continuité) ?</a:t>
            </a:r>
          </a:p>
          <a:p>
            <a:pPr algn="just"/>
            <a:r>
              <a:rPr lang="fr-FR" sz="2400" dirty="0">
                <a:latin typeface="Marianne" panose="02000000000000000000" pitchFamily="50" charset="0"/>
              </a:rPr>
              <a:t> En appui : la théorie de la reconnaissance d’Axel Honneth.</a:t>
            </a:r>
          </a:p>
          <a:p>
            <a:pPr algn="r"/>
            <a:r>
              <a:rPr lang="fr-FR" sz="1400" dirty="0">
                <a:latin typeface="Marianne" panose="02000000000000000000" pitchFamily="50" charset="0"/>
              </a:rPr>
              <a:t>Pour aller plus loin : </a:t>
            </a:r>
            <a:r>
              <a:rPr lang="fr-FR" sz="1400" dirty="0">
                <a:latin typeface="Marianne" panose="02000000000000000000" pitchFamily="50" charset="0"/>
                <a:hlinkClick r:id="rId2"/>
              </a:rPr>
              <a:t>https://journals.openedition.org/sdt/40763</a:t>
            </a:r>
            <a:br>
              <a:rPr lang="fr-FR" sz="1600" dirty="0">
                <a:latin typeface="Marianne" panose="02000000000000000000" pitchFamily="50" charset="0"/>
              </a:rPr>
            </a:br>
            <a:endParaRPr lang="fr-FR" sz="2400" dirty="0">
              <a:latin typeface="Marianne" panose="02000000000000000000" pitchFamily="50" charset="0"/>
            </a:endParaRPr>
          </a:p>
        </p:txBody>
      </p:sp>
    </p:spTree>
    <p:extLst>
      <p:ext uri="{BB962C8B-B14F-4D97-AF65-F5344CB8AC3E}">
        <p14:creationId xmlns:p14="http://schemas.microsoft.com/office/powerpoint/2010/main" val="3748495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F73CCB-29B5-3644-9C83-1730FCF9FEFE}"/>
              </a:ext>
            </a:extLst>
          </p:cNvPr>
          <p:cNvSpPr>
            <a:spLocks noGrp="1"/>
          </p:cNvSpPr>
          <p:nvPr>
            <p:ph type="title"/>
          </p:nvPr>
        </p:nvSpPr>
        <p:spPr>
          <a:xfrm>
            <a:off x="430445" y="401637"/>
            <a:ext cx="8487778" cy="666043"/>
          </a:xfrm>
        </p:spPr>
        <p:txBody>
          <a:bodyPr/>
          <a:lstStyle/>
          <a:p>
            <a:r>
              <a:rPr lang="fr-FR" sz="4000" dirty="0">
                <a:latin typeface="Marianne" panose="02000000000000000000" pitchFamily="50" charset="0"/>
              </a:rPr>
              <a:t>Choix de mon terrain</a:t>
            </a:r>
            <a:br>
              <a:rPr lang="fr-FR" sz="4000" dirty="0">
                <a:latin typeface="Marianne" panose="02000000000000000000" pitchFamily="50" charset="0"/>
              </a:rPr>
            </a:br>
            <a:endParaRPr lang="fr-FR" sz="4000" dirty="0">
              <a:latin typeface="Marianne" panose="02000000000000000000" pitchFamily="50" charset="0"/>
            </a:endParaRPr>
          </a:p>
        </p:txBody>
      </p:sp>
      <p:sp>
        <p:nvSpPr>
          <p:cNvPr id="3" name="Espace réservé du texte 2">
            <a:extLst>
              <a:ext uri="{FF2B5EF4-FFF2-40B4-BE49-F238E27FC236}">
                <a16:creationId xmlns:a16="http://schemas.microsoft.com/office/drawing/2014/main" id="{DCA2BE08-7BF3-4A45-B92D-C651070EBB9C}"/>
              </a:ext>
            </a:extLst>
          </p:cNvPr>
          <p:cNvSpPr>
            <a:spLocks noGrp="1"/>
          </p:cNvSpPr>
          <p:nvPr>
            <p:ph type="body" sz="quarter" idx="10"/>
          </p:nvPr>
        </p:nvSpPr>
        <p:spPr>
          <a:xfrm>
            <a:off x="2506134" y="1468583"/>
            <a:ext cx="9269942" cy="4987780"/>
          </a:xfrm>
        </p:spPr>
        <p:txBody>
          <a:bodyPr/>
          <a:lstStyle/>
          <a:p>
            <a:pPr lvl="0" algn="just"/>
            <a:r>
              <a:rPr lang="fr-FR" dirty="0">
                <a:latin typeface="Marianne" panose="02000000000000000000" pitchFamily="50" charset="0"/>
              </a:rPr>
              <a:t>La première raison est qu’il s’agit d’un territoire que l’on peut considérer comme représentatif des villes de banlieues dans lesquelles vit une importante population française de culture et de confession musulmanes. </a:t>
            </a:r>
          </a:p>
          <a:p>
            <a:pPr lvl="0" algn="just"/>
            <a:endParaRPr lang="fr-FR" dirty="0">
              <a:latin typeface="Marianne" panose="02000000000000000000" pitchFamily="50" charset="0"/>
            </a:endParaRPr>
          </a:p>
          <a:p>
            <a:pPr lvl="0" algn="just"/>
            <a:r>
              <a:rPr lang="fr-FR" dirty="0">
                <a:latin typeface="Marianne" panose="02000000000000000000" pitchFamily="50" charset="0"/>
              </a:rPr>
              <a:t>La seconde raison tient à la valeur symbolique de la ville de Vénissieux. En effet, c’est de Vénissieux qu’a été initiée «la marche pour l’égalité et contre le racisme».</a:t>
            </a:r>
          </a:p>
          <a:p>
            <a:pPr lvl="0"/>
            <a:endParaRPr lang="fr-FR" b="1" dirty="0">
              <a:latin typeface="Marianne" panose="02000000000000000000" pitchFamily="50" charset="0"/>
            </a:endParaRPr>
          </a:p>
        </p:txBody>
      </p:sp>
    </p:spTree>
    <p:extLst>
      <p:ext uri="{BB962C8B-B14F-4D97-AF65-F5344CB8AC3E}">
        <p14:creationId xmlns:p14="http://schemas.microsoft.com/office/powerpoint/2010/main" val="1470523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F73CCB-29B5-3644-9C83-1730FCF9FEFE}"/>
              </a:ext>
            </a:extLst>
          </p:cNvPr>
          <p:cNvSpPr>
            <a:spLocks noGrp="1"/>
          </p:cNvSpPr>
          <p:nvPr>
            <p:ph type="title"/>
          </p:nvPr>
        </p:nvSpPr>
        <p:spPr>
          <a:xfrm>
            <a:off x="259171" y="532191"/>
            <a:ext cx="11414830" cy="709587"/>
          </a:xfrm>
        </p:spPr>
        <p:txBody>
          <a:bodyPr/>
          <a:lstStyle/>
          <a:p>
            <a:pPr lvl="0"/>
            <a:r>
              <a:rPr lang="fr-FR" sz="4000" dirty="0">
                <a:latin typeface="Marianne" panose="02000000000000000000" pitchFamily="50" charset="0"/>
              </a:rPr>
              <a:t>Des entretiens compréhensifs ou récits de vie</a:t>
            </a:r>
            <a:br>
              <a:rPr lang="fr-FR" sz="4000" dirty="0">
                <a:latin typeface="Marianne" panose="02000000000000000000" pitchFamily="50" charset="0"/>
              </a:rPr>
            </a:br>
            <a:endParaRPr lang="fr-FR" sz="4000" dirty="0">
              <a:latin typeface="Marianne" panose="02000000000000000000" pitchFamily="50" charset="0"/>
            </a:endParaRPr>
          </a:p>
        </p:txBody>
      </p:sp>
      <p:sp>
        <p:nvSpPr>
          <p:cNvPr id="3" name="Espace réservé du texte 2">
            <a:extLst>
              <a:ext uri="{FF2B5EF4-FFF2-40B4-BE49-F238E27FC236}">
                <a16:creationId xmlns:a16="http://schemas.microsoft.com/office/drawing/2014/main" id="{DCA2BE08-7BF3-4A45-B92D-C651070EBB9C}"/>
              </a:ext>
            </a:extLst>
          </p:cNvPr>
          <p:cNvSpPr>
            <a:spLocks noGrp="1"/>
          </p:cNvSpPr>
          <p:nvPr>
            <p:ph type="body" sz="quarter" idx="10"/>
          </p:nvPr>
        </p:nvSpPr>
        <p:spPr>
          <a:xfrm>
            <a:off x="634703" y="1241778"/>
            <a:ext cx="11039298" cy="2381955"/>
          </a:xfrm>
        </p:spPr>
        <p:txBody>
          <a:bodyPr/>
          <a:lstStyle/>
          <a:p>
            <a:pPr lvl="0" algn="just"/>
            <a:r>
              <a:rPr lang="fr-FR" sz="2400" dirty="0">
                <a:latin typeface="Marianne" panose="02000000000000000000" pitchFamily="50" charset="0"/>
              </a:rPr>
              <a:t>Entendre ces acteurs qui sont les premiers concernés, les parents, les responsables éducatifs et les enseignants, qui vivent et travaillent sur ses territoires. </a:t>
            </a:r>
          </a:p>
          <a:p>
            <a:pPr algn="just"/>
            <a:r>
              <a:rPr lang="fr-FR" sz="2400" b="1" dirty="0">
                <a:latin typeface="Marianne" panose="02000000000000000000" pitchFamily="50" charset="0"/>
              </a:rPr>
              <a:t>Une méthode d’investigation qui prend en compte non seulement la parole mais la vision que les acteurs ont de ce qu’ils vivent de ce à quoi ils sont exposés. </a:t>
            </a:r>
            <a:endParaRPr lang="fr-FR" sz="2400" dirty="0">
              <a:latin typeface="Marianne" panose="02000000000000000000" pitchFamily="50" charset="0"/>
            </a:endParaRPr>
          </a:p>
        </p:txBody>
      </p:sp>
      <p:sp>
        <p:nvSpPr>
          <p:cNvPr id="4" name="Espace réservé du texte 2">
            <a:extLst>
              <a:ext uri="{FF2B5EF4-FFF2-40B4-BE49-F238E27FC236}">
                <a16:creationId xmlns:a16="http://schemas.microsoft.com/office/drawing/2014/main" id="{BA34FC27-7DB7-31E1-22DC-09BEC9E74B14}"/>
              </a:ext>
            </a:extLst>
          </p:cNvPr>
          <p:cNvSpPr txBox="1">
            <a:spLocks/>
          </p:cNvSpPr>
          <p:nvPr/>
        </p:nvSpPr>
        <p:spPr>
          <a:xfrm>
            <a:off x="2327219" y="3656560"/>
            <a:ext cx="9864781" cy="311677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Trebuchet MS" panose="020B070302020209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r>
              <a:rPr lang="fr-FR" sz="2400" dirty="0">
                <a:latin typeface="Marianne" panose="02000000000000000000" pitchFamily="50" charset="0"/>
              </a:rPr>
              <a:t>Je les ai interrogés d’une part sur leur histoire familiale, leur propre scolarité et  celles de leurs enfants et sur leur vision du territoire.  Et d’autre part sur leur rapport au religieux, et la place qu’occupe le religieux, l’islam, dans leur vie. </a:t>
            </a:r>
          </a:p>
          <a:p>
            <a:pPr algn="just"/>
            <a:r>
              <a:rPr lang="fr-FR" sz="2400" dirty="0">
                <a:latin typeface="Marianne" panose="02000000000000000000" pitchFamily="50" charset="0"/>
              </a:rPr>
              <a:t>Pour le personnel éducatif, je me suis intéressée à leur vision du territoire, </a:t>
            </a:r>
            <a:r>
              <a:rPr lang="fr-FR" sz="2400" i="1" dirty="0">
                <a:latin typeface="Marianne" panose="02000000000000000000" pitchFamily="50" charset="0"/>
              </a:rPr>
              <a:t>à leur perception des familles et à leur</a:t>
            </a:r>
            <a:r>
              <a:rPr lang="fr-FR" sz="2400" dirty="0">
                <a:latin typeface="Marianne" panose="02000000000000000000" pitchFamily="50" charset="0"/>
              </a:rPr>
              <a:t> analyse de l'évolution de l'islam sur le territoire et plus particulièrement des conséquences de cette évolution sur l’école et la scolarité des élèves.</a:t>
            </a:r>
          </a:p>
          <a:p>
            <a:pPr algn="just"/>
            <a:endParaRPr lang="fr-FR" sz="2400" b="1" dirty="0">
              <a:latin typeface="Marianne" panose="02000000000000000000" pitchFamily="50" charset="0"/>
            </a:endParaRPr>
          </a:p>
        </p:txBody>
      </p:sp>
    </p:spTree>
    <p:extLst>
      <p:ext uri="{BB962C8B-B14F-4D97-AF65-F5344CB8AC3E}">
        <p14:creationId xmlns:p14="http://schemas.microsoft.com/office/powerpoint/2010/main" val="1198949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nvPr>
        </p:nvSpPr>
        <p:spPr>
          <a:xfrm>
            <a:off x="857073" y="1206461"/>
            <a:ext cx="10477853" cy="2925272"/>
          </a:xfrm>
        </p:spPr>
        <p:txBody>
          <a:bodyPr/>
          <a:lstStyle/>
          <a:p>
            <a:pPr algn="just"/>
            <a:r>
              <a:rPr lang="fr-FR" sz="4000" dirty="0">
                <a:latin typeface="Marianne" panose="02000000000000000000" pitchFamily="50" charset="0"/>
              </a:rPr>
              <a:t>Les principaux enseignements que je me dois de tirer de mes investigations sont bien souvent </a:t>
            </a:r>
            <a:r>
              <a:rPr lang="fr-FR" sz="4000" b="1" dirty="0">
                <a:latin typeface="Marianne" panose="02000000000000000000" pitchFamily="50" charset="0"/>
              </a:rPr>
              <a:t>à contre-courant </a:t>
            </a:r>
            <a:r>
              <a:rPr lang="fr-FR" sz="4000" dirty="0">
                <a:latin typeface="Marianne" panose="02000000000000000000" pitchFamily="50" charset="0"/>
              </a:rPr>
              <a:t>de l’actualité, du bruit médiatique que génère cette « question de l’islam</a:t>
            </a:r>
            <a:r>
              <a:rPr lang="fr-FR" sz="4000" b="1" dirty="0">
                <a:latin typeface="Marianne" panose="02000000000000000000" pitchFamily="50" charset="0"/>
              </a:rPr>
              <a:t> ».</a:t>
            </a:r>
            <a:endParaRPr lang="fr-FR" sz="4000" dirty="0">
              <a:latin typeface="Marianne" panose="02000000000000000000" pitchFamily="50" charset="0"/>
            </a:endParaRPr>
          </a:p>
        </p:txBody>
      </p:sp>
    </p:spTree>
    <p:extLst>
      <p:ext uri="{BB962C8B-B14F-4D97-AF65-F5344CB8AC3E}">
        <p14:creationId xmlns:p14="http://schemas.microsoft.com/office/powerpoint/2010/main" val="73279686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650</TotalTime>
  <Words>2586</Words>
  <Application>Microsoft Office PowerPoint</Application>
  <PresentationFormat>Grand écran</PresentationFormat>
  <Paragraphs>135</Paragraphs>
  <Slides>27</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27</vt:i4>
      </vt:variant>
    </vt:vector>
  </HeadingPairs>
  <TitlesOfParts>
    <vt:vector size="33" baseType="lpstr">
      <vt:lpstr>Arial</vt:lpstr>
      <vt:lpstr>Calibri</vt:lpstr>
      <vt:lpstr>Marianne</vt:lpstr>
      <vt:lpstr>Trebuchet MS</vt:lpstr>
      <vt:lpstr>Wingdings</vt:lpstr>
      <vt:lpstr>Thème Office</vt:lpstr>
      <vt:lpstr>ISLAM ET ÉCOLE EN FRANCE</vt:lpstr>
      <vt:lpstr>Introduction</vt:lpstr>
      <vt:lpstr>Mon point de départ :la « visibilité de l’islam » </vt:lpstr>
      <vt:lpstr>Présentation PowerPoint</vt:lpstr>
      <vt:lpstr>Présentation PowerPoint</vt:lpstr>
      <vt:lpstr>Une problématisation qui passe par le choix d’un terrain approprié pour ces entretiens et une mise en perspective historique</vt:lpstr>
      <vt:lpstr>Choix de mon terrain </vt:lpstr>
      <vt:lpstr>Des entretiens compréhensifs ou récits de vie </vt:lpstr>
      <vt:lpstr>Présentation PowerPoint</vt:lpstr>
      <vt:lpstr>1) La question du territoire et l’absence de mixité sociale </vt:lpstr>
      <vt:lpstr>1) La question du territoire et l’absence de mixité sociale </vt:lpstr>
      <vt:lpstr>1) La question du territoire et l’absence de mixité sociale </vt:lpstr>
      <vt:lpstr>2) Laïcité, voile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Kadidja, un cas exemplaire de requalification </vt:lpstr>
      <vt:lpstr>Requalification et/ou reconnaissance </vt:lpstr>
      <vt:lpstr>Comment la théorie de la reconnaissance éclaire la « question de l’islam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Microsoft Office User</dc:creator>
  <cp:lastModifiedBy>eric froment</cp:lastModifiedBy>
  <cp:revision>56</cp:revision>
  <dcterms:created xsi:type="dcterms:W3CDTF">2023-01-30T09:06:51Z</dcterms:created>
  <dcterms:modified xsi:type="dcterms:W3CDTF">2023-06-22T09:13:30Z</dcterms:modified>
</cp:coreProperties>
</file>